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75" r:id="rId4"/>
    <p:sldId id="279" r:id="rId5"/>
    <p:sldId id="262" r:id="rId6"/>
    <p:sldId id="281" r:id="rId7"/>
    <p:sldId id="263" r:id="rId8"/>
    <p:sldId id="264" r:id="rId9"/>
    <p:sldId id="282" r:id="rId10"/>
    <p:sldId id="315" r:id="rId11"/>
    <p:sldId id="268" r:id="rId12"/>
    <p:sldId id="276" r:id="rId13"/>
    <p:sldId id="269" r:id="rId14"/>
    <p:sldId id="277" r:id="rId15"/>
    <p:sldId id="278" r:id="rId16"/>
    <p:sldId id="265" r:id="rId17"/>
    <p:sldId id="258" r:id="rId18"/>
    <p:sldId id="260" r:id="rId19"/>
    <p:sldId id="283" r:id="rId20"/>
    <p:sldId id="270" r:id="rId21"/>
    <p:sldId id="309" r:id="rId22"/>
    <p:sldId id="313" r:id="rId23"/>
    <p:sldId id="310" r:id="rId24"/>
    <p:sldId id="271" r:id="rId25"/>
    <p:sldId id="314" r:id="rId26"/>
    <p:sldId id="311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26" autoAdjust="0"/>
    <p:restoredTop sz="94660"/>
  </p:normalViewPr>
  <p:slideViewPr>
    <p:cSldViewPr snapToGrid="0">
      <p:cViewPr varScale="1">
        <p:scale>
          <a:sx n="67" d="100"/>
          <a:sy n="67" d="100"/>
        </p:scale>
        <p:origin x="58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2E9EF1-A784-4748-8B9E-142E08CEA788}" type="datetimeFigureOut">
              <a:rPr lang="en-GB" smtClean="0"/>
              <a:t>30/06/2023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2E96C8-40F6-4302-B7DC-DF628452DB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9723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A51BD-FF55-45F7-A4EC-02723B56F0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1AF7E6-2297-49C5-95A5-FB9DDED987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845C89-301F-44E7-A5FB-28176D50B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57266-36EC-44F0-B098-AEF77CFC3423}" type="datetimeFigureOut">
              <a:rPr lang="en-GB" smtClean="0"/>
              <a:t>30/06/2023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F8E497-1B7B-4B7B-B902-30A90D0C2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F144EF-7002-4E83-9F51-7AD4E4646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2354B-C9F8-4458-98F5-56BC0C2BC4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9994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E9BFF-51E2-4679-BAD9-6C67749B5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4424E8-E6F0-4B95-9404-D3D7D67733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FFCAE0-09F7-4C83-9928-52837D222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57266-36EC-44F0-B098-AEF77CFC3423}" type="datetimeFigureOut">
              <a:rPr lang="en-GB" smtClean="0"/>
              <a:t>30/06/2023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388B3C-1DB1-4093-92E6-189D96A38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B1D7D1-8EC1-47F3-97D1-34D305592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2354B-C9F8-4458-98F5-56BC0C2BC4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9679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65BC81C-8A42-469F-A951-B205FDD006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22F816-77F5-478C-B694-B22F06C28E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DA0608-9D24-4613-80C9-FCE2014BE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57266-36EC-44F0-B098-AEF77CFC3423}" type="datetimeFigureOut">
              <a:rPr lang="en-GB" smtClean="0"/>
              <a:t>30/06/2023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6330F6-3D5A-48B8-992C-2964C5A4D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DF677A-63D2-4AC5-B30F-E32B10283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2354B-C9F8-4458-98F5-56BC0C2BC4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9221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72B8F-21DC-4BCB-B18F-9B0546BC6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FA8E35-24EC-4D6F-AEEC-13210D02AB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EC5009-8D09-4BAC-B6F1-38577761D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57266-36EC-44F0-B098-AEF77CFC3423}" type="datetimeFigureOut">
              <a:rPr lang="en-GB" smtClean="0"/>
              <a:t>30/06/2023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0154F5-8013-4025-8BCE-E1AA2B313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7635BE-30AF-4B48-B0BF-971090F69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2354B-C9F8-4458-98F5-56BC0C2BC4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7152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F3C86-1693-4EBA-AFCA-2AA3BD55A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120900-9990-4729-87A8-FF94E4ADF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0772A3-D3A5-40B3-B076-14F2B12EA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57266-36EC-44F0-B098-AEF77CFC3423}" type="datetimeFigureOut">
              <a:rPr lang="en-GB" smtClean="0"/>
              <a:t>30/06/2023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84B14A-C2E0-450D-B863-97FF43ED2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F00D20-F0B6-42A4-B308-E8604945A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2354B-C9F8-4458-98F5-56BC0C2BC4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8571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B5268-0EE0-4051-81ED-1E4E2BB6E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DF61C8-FA76-4447-A5C5-B3D8D349CE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86BB90-75A7-46FD-B166-6C25604C2B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7FB9FB-EFD9-4B56-87B6-CA6D621D4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57266-36EC-44F0-B098-AEF77CFC3423}" type="datetimeFigureOut">
              <a:rPr lang="en-GB" smtClean="0"/>
              <a:t>30/06/2023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8C595B-D9DD-49C0-AED8-D8670E992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B8BFEB-502C-4804-A2C5-7F96EF32E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2354B-C9F8-4458-98F5-56BC0C2BC4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9835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ECA15-FBC2-475E-96BA-55F892FD6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F353A8-87D6-433E-BFE0-3056EB2F69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C79862-F60F-4A01-B65F-716B8D985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F0D9C6-36AF-4392-A402-F99C4FF4D9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575416-CEC8-44E2-B0E6-24515129AD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B083304-8358-45CF-A13D-7BD6B1FFB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57266-36EC-44F0-B098-AEF77CFC3423}" type="datetimeFigureOut">
              <a:rPr lang="en-GB" smtClean="0"/>
              <a:t>30/06/2023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3C7C2CE-34BF-4700-98F5-78C5B3A4B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DD55E2-CDF6-4EE1-8145-216C8551C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2354B-C9F8-4458-98F5-56BC0C2BC4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9469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BF86B-75F4-4185-B17F-D13EFD43E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A2CED9-F0A7-447A-9665-713AF3614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57266-36EC-44F0-B098-AEF77CFC3423}" type="datetimeFigureOut">
              <a:rPr lang="en-GB" smtClean="0"/>
              <a:t>30/06/2023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0561CD-8E2E-41AE-B536-BCE1CAACB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0958A4-E822-4340-8144-26E7F2BE4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2354B-C9F8-4458-98F5-56BC0C2BC4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2165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C4DF7A-036F-4841-AB12-EF88E28D1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57266-36EC-44F0-B098-AEF77CFC3423}" type="datetimeFigureOut">
              <a:rPr lang="en-GB" smtClean="0"/>
              <a:t>30/06/2023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FFEE74-BF7A-412A-935D-EDD1F4CBF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753846-0631-4278-BB02-FE8F4C028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2354B-C9F8-4458-98F5-56BC0C2BC4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2249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2723D0-CF85-4A1E-8E48-841478DFC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BD89C6-53B4-4F51-BD8A-33B06CB56B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991D9A-4235-45C5-8F53-8F184D32A9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1B8072-5EE5-42F1-9982-50EE4620F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57266-36EC-44F0-B098-AEF77CFC3423}" type="datetimeFigureOut">
              <a:rPr lang="en-GB" smtClean="0"/>
              <a:t>30/06/2023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4B717D-7901-4F24-8C85-16726B36D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4364A4-D2A2-44E4-A889-3114C06D8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2354B-C9F8-4458-98F5-56BC0C2BC4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8451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3497DA-10FA-464B-BAA9-09165CC8E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989769-3921-464F-B949-0769289ECA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C7637E-660F-4E5D-9629-8B3FF9F8C4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65D942-C9FE-4EB8-AD1A-6D1EE9E27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57266-36EC-44F0-B098-AEF77CFC3423}" type="datetimeFigureOut">
              <a:rPr lang="en-GB" smtClean="0"/>
              <a:t>30/06/2023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496FF9-FF94-4F29-913F-C33C89DD1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28993C-E2EF-446C-A585-F915CA82B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2354B-C9F8-4458-98F5-56BC0C2BC4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8439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72D4D2-32D0-4E46-83C3-ADA8E3972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CAFF6C-BEB1-40CE-85F3-4B8C70DB1B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5DB841-A653-46BD-B91F-AA6FB5BAF5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457266-36EC-44F0-B098-AEF77CFC3423}" type="datetimeFigureOut">
              <a:rPr lang="en-GB" smtClean="0"/>
              <a:t>30/06/2023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C6FC6A-B27C-454D-BA2E-F5DD353F59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6D842D-4552-49F7-8571-BBCD031E88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52354B-C9F8-4458-98F5-56BC0C2BC4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3487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7" Type="http://schemas.openxmlformats.org/officeDocument/2006/relationships/image" Target="../media/image70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7" Type="http://schemas.openxmlformats.org/officeDocument/2006/relationships/image" Target="../media/image80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7" Type="http://schemas.openxmlformats.org/officeDocument/2006/relationships/image" Target="../media/image86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jpeg"/><Relationship Id="rId5" Type="http://schemas.openxmlformats.org/officeDocument/2006/relationships/image" Target="../media/image90.jpeg"/><Relationship Id="rId4" Type="http://schemas.openxmlformats.org/officeDocument/2006/relationships/image" Target="../media/image8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A58B1B64-31F5-4A02-8CDF-89C2A37BF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98036" y="4801011"/>
            <a:ext cx="0" cy="1463040"/>
          </a:xfrm>
          <a:prstGeom prst="line">
            <a:avLst/>
          </a:prstGeom>
          <a:ln w="19050">
            <a:solidFill>
              <a:schemeClr val="bg1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group of animals stand in a grassy field&#10;&#10;Description automatically generated with low confidence">
            <a:extLst>
              <a:ext uri="{FF2B5EF4-FFF2-40B4-BE49-F238E27FC236}">
                <a16:creationId xmlns:a16="http://schemas.microsoft.com/office/drawing/2014/main" id="{5E6694F3-C785-4565-86EC-DBA0283260F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088" y="520700"/>
            <a:ext cx="4754563" cy="352901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66ABA9B-5A44-4E00-BCD5-27032FAA4AC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1438" y="539750"/>
            <a:ext cx="5351463" cy="352901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D5C54E9-21C4-423E-9772-780716F32371}"/>
              </a:ext>
            </a:extLst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39424" y="1547812"/>
            <a:ext cx="1233488" cy="15128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AF81C3B-0D29-4ACE-8DE3-12F76C9820F0}"/>
              </a:ext>
            </a:extLst>
          </p:cNvPr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39424" y="297360"/>
            <a:ext cx="1233488" cy="1017588"/>
          </a:xfrm>
          <a:prstGeom prst="rect">
            <a:avLst/>
          </a:prstGeom>
        </p:spPr>
      </p:pic>
      <p:pic>
        <p:nvPicPr>
          <p:cNvPr id="1026" name="Picture 2" descr="Downlands Trust - Home | Facebook">
            <a:extLst>
              <a:ext uri="{FF2B5EF4-FFF2-40B4-BE49-F238E27FC236}">
                <a16:creationId xmlns:a16="http://schemas.microsoft.com/office/drawing/2014/main" id="{0583EE61-5DAC-407E-BE74-52E62A603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39424" y="3293564"/>
            <a:ext cx="1233488" cy="8445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CCCDDF3-9658-47AF-9F2E-EE3E8ECF66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70832" y="4791456"/>
            <a:ext cx="7178040" cy="1508760"/>
          </a:xfrm>
        </p:spPr>
        <p:txBody>
          <a:bodyPr anchor="ctr">
            <a:normAutofit/>
          </a:bodyPr>
          <a:lstStyle/>
          <a:p>
            <a:pPr algn="l"/>
            <a:r>
              <a:rPr lang="en-GB" sz="4800">
                <a:solidFill>
                  <a:schemeClr val="bg1"/>
                </a:solidFill>
              </a:rPr>
              <a:t>Old lodge farm</a:t>
            </a:r>
            <a:endParaRPr lang="en-GB" sz="4800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C22E0F-30E7-418D-A37C-7BEBD976D8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0936" y="4792077"/>
            <a:ext cx="3191256" cy="1507413"/>
          </a:xfrm>
        </p:spPr>
        <p:txBody>
          <a:bodyPr anchor="ctr">
            <a:normAutofit/>
          </a:bodyPr>
          <a:lstStyle/>
          <a:p>
            <a:pPr algn="r"/>
            <a:r>
              <a:rPr lang="en-GB" sz="2000">
                <a:solidFill>
                  <a:srgbClr val="00B050"/>
                </a:solidFill>
              </a:rPr>
              <a:t>Downlands Partnership - Grazing</a:t>
            </a:r>
            <a:endParaRPr lang="en-GB" sz="2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2560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97B4A-9443-8411-A642-826E76D9F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637" y="2422525"/>
            <a:ext cx="11134725" cy="1325563"/>
          </a:xfrm>
        </p:spPr>
        <p:txBody>
          <a:bodyPr/>
          <a:lstStyle/>
          <a:p>
            <a:r>
              <a:rPr lang="en-GB" dirty="0"/>
              <a:t>What are the animals doing? – Making Habitat!</a:t>
            </a:r>
          </a:p>
        </p:txBody>
      </p:sp>
    </p:spTree>
    <p:extLst>
      <p:ext uri="{BB962C8B-B14F-4D97-AF65-F5344CB8AC3E}">
        <p14:creationId xmlns:p14="http://schemas.microsoft.com/office/powerpoint/2010/main" val="174155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8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6882" y="280374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207EAB-A61A-4F3D-90C2-F3E325E08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1" y="433545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>
                <a:solidFill>
                  <a:srgbClr val="FFFFFF"/>
                </a:solidFill>
              </a:rPr>
              <a:t>2014 Saltbox Hill SSSI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30078" y="1522292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A picture containing grass, outdoor, sky, nature&#10;&#10;Description automatically generated">
            <a:extLst>
              <a:ext uri="{FF2B5EF4-FFF2-40B4-BE49-F238E27FC236}">
                <a16:creationId xmlns:a16="http://schemas.microsoft.com/office/drawing/2014/main" id="{1274D70A-7ACA-4E8F-A620-D031AE5A4FC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521" y="2426818"/>
            <a:ext cx="5348009" cy="3997637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627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Content Placeholder 4" descr="A picture containing tree, outdoor, sky, grass&#10;&#10;Description automatically generated">
            <a:extLst>
              <a:ext uri="{FF2B5EF4-FFF2-40B4-BE49-F238E27FC236}">
                <a16:creationId xmlns:a16="http://schemas.microsoft.com/office/drawing/2014/main" id="{0A9C0F89-B6E2-4B7A-918D-FA1B75E10C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9027" y="2426818"/>
            <a:ext cx="5348009" cy="399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692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A picture containing grass, outdoor, field, mammal&#10;&#10;Description automatically generated">
            <a:extLst>
              <a:ext uri="{FF2B5EF4-FFF2-40B4-BE49-F238E27FC236}">
                <a16:creationId xmlns:a16="http://schemas.microsoft.com/office/drawing/2014/main" id="{052B755D-A34F-4F43-9E02-D26C31FDA29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04"/>
          <a:stretch/>
        </p:blipFill>
        <p:spPr>
          <a:xfrm>
            <a:off x="7794519" y="3506112"/>
            <a:ext cx="4397481" cy="3351888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</p:spPr>
      </p:pic>
      <p:pic>
        <p:nvPicPr>
          <p:cNvPr id="9" name="Picture 8" descr="A field of flowers&#10;&#10;Description automatically generated with medium confidence">
            <a:extLst>
              <a:ext uri="{FF2B5EF4-FFF2-40B4-BE49-F238E27FC236}">
                <a16:creationId xmlns:a16="http://schemas.microsoft.com/office/drawing/2014/main" id="{E06E41AF-5E80-47BE-AC9E-83D213301BD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7" r="1" b="1"/>
          <a:stretch/>
        </p:blipFill>
        <p:spPr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" name="Content Placeholder 4" descr="A field of flowers&#10;&#10;Description automatically generated with medium confidence">
            <a:extLst>
              <a:ext uri="{FF2B5EF4-FFF2-40B4-BE49-F238E27FC236}">
                <a16:creationId xmlns:a16="http://schemas.microsoft.com/office/drawing/2014/main" id="{11D01942-7054-426C-9501-E4767EF818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5470" r="3" b="462"/>
          <a:stretch/>
        </p:blipFill>
        <p:spPr>
          <a:xfrm>
            <a:off x="6168189" y="10"/>
            <a:ext cx="6023811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7610698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C1E24-E261-4496-9D8E-5F39024A2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385066"/>
            <a:ext cx="10923638" cy="131764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2021 Saltbox Hill</a:t>
            </a:r>
          </a:p>
        </p:txBody>
      </p:sp>
      <p:pic>
        <p:nvPicPr>
          <p:cNvPr id="2052" name="Picture 4" descr="Image">
            <a:extLst>
              <a:ext uri="{FF2B5EF4-FFF2-40B4-BE49-F238E27FC236}">
                <a16:creationId xmlns:a16="http://schemas.microsoft.com/office/drawing/2014/main" id="{C429419D-49C6-4D8C-B142-A0AC57D3DB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988"/>
          <a:stretch/>
        </p:blipFill>
        <p:spPr bwMode="auto">
          <a:xfrm>
            <a:off x="20" y="10"/>
            <a:ext cx="6095974" cy="4252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Image">
            <a:extLst>
              <a:ext uri="{FF2B5EF4-FFF2-40B4-BE49-F238E27FC236}">
                <a16:creationId xmlns:a16="http://schemas.microsoft.com/office/drawing/2014/main" id="{FE670245-4DC2-4073-97E5-A47F0B2231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587" b="4386"/>
          <a:stretch/>
        </p:blipFill>
        <p:spPr bwMode="auto">
          <a:xfrm>
            <a:off x="6095999" y="-681"/>
            <a:ext cx="6096001" cy="4253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57" name="Straight Connector 75">
            <a:extLst>
              <a:ext uri="{FF2B5EF4-FFF2-40B4-BE49-F238E27FC236}">
                <a16:creationId xmlns:a16="http://schemas.microsoft.com/office/drawing/2014/main" id="{EBAD6A72-88E8-42F7-88B9-CAF744536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-680"/>
            <a:ext cx="0" cy="4242816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C800968E-0A99-46C4-A9B2-6A63AC66F4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-2" y="4242136"/>
            <a:ext cx="12192002" cy="0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64398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8F306-616F-4D83-807E-0B22C3294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2621" y="4665605"/>
            <a:ext cx="6638806" cy="129243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2012 Stagbury A SSSI</a:t>
            </a:r>
          </a:p>
        </p:txBody>
      </p:sp>
      <p:pic>
        <p:nvPicPr>
          <p:cNvPr id="7" name="Picture 6" descr="A field of green plants&#10;&#10;Description automatically generated with medium confidence">
            <a:extLst>
              <a:ext uri="{FF2B5EF4-FFF2-40B4-BE49-F238E27FC236}">
                <a16:creationId xmlns:a16="http://schemas.microsoft.com/office/drawing/2014/main" id="{52E638B6-631B-47C4-AFFD-2456D0AF88B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026" r="4561" b="-3"/>
          <a:stretch/>
        </p:blipFill>
        <p:spPr>
          <a:xfrm>
            <a:off x="20" y="1"/>
            <a:ext cx="4848284" cy="4359438"/>
          </a:xfrm>
          <a:prstGeom prst="rect">
            <a:avLst/>
          </a:prstGeom>
        </p:spPr>
      </p:pic>
      <p:pic>
        <p:nvPicPr>
          <p:cNvPr id="5" name="Content Placeholder 4" descr="A picture containing outdoor, tree, grass, sky&#10;&#10;Description automatically generated">
            <a:extLst>
              <a:ext uri="{FF2B5EF4-FFF2-40B4-BE49-F238E27FC236}">
                <a16:creationId xmlns:a16="http://schemas.microsoft.com/office/drawing/2014/main" id="{9D60A254-4315-4A9B-AA96-6E1B28BDE2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461" r="-1" b="14997"/>
          <a:stretch/>
        </p:blipFill>
        <p:spPr>
          <a:xfrm>
            <a:off x="4972050" y="-1"/>
            <a:ext cx="7216902" cy="4359440"/>
          </a:xfrm>
          <a:prstGeom prst="rect">
            <a:avLst/>
          </a:prstGeom>
        </p:spPr>
      </p:pic>
      <p:pic>
        <p:nvPicPr>
          <p:cNvPr id="9" name="Picture 8" descr="A horse grazing in the woods&#10;&#10;Description automatically generated with low confidence">
            <a:extLst>
              <a:ext uri="{FF2B5EF4-FFF2-40B4-BE49-F238E27FC236}">
                <a16:creationId xmlns:a16="http://schemas.microsoft.com/office/drawing/2014/main" id="{82F0DF08-F838-458A-B4B0-366685B4823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532" r="2" b="2"/>
          <a:stretch/>
        </p:blipFill>
        <p:spPr>
          <a:xfrm>
            <a:off x="20" y="4472610"/>
            <a:ext cx="4848284" cy="2385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8416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D398E-098E-4397-A623-65DC7E5A6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2621" y="4665605"/>
            <a:ext cx="6638806" cy="129243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2020 Stagbury A</a:t>
            </a:r>
          </a:p>
        </p:txBody>
      </p:sp>
      <p:pic>
        <p:nvPicPr>
          <p:cNvPr id="9" name="Picture 8" descr="A picture containing grass, flower, plant, outdoor&#10;&#10;Description automatically generated">
            <a:extLst>
              <a:ext uri="{FF2B5EF4-FFF2-40B4-BE49-F238E27FC236}">
                <a16:creationId xmlns:a16="http://schemas.microsoft.com/office/drawing/2014/main" id="{C446C281-E65E-488C-A590-8CD9C412F2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6587" b="-3"/>
          <a:stretch/>
        </p:blipFill>
        <p:spPr>
          <a:xfrm>
            <a:off x="20" y="1"/>
            <a:ext cx="4848284" cy="4359438"/>
          </a:xfrm>
          <a:prstGeom prst="rect">
            <a:avLst/>
          </a:prstGeom>
        </p:spPr>
      </p:pic>
      <p:pic>
        <p:nvPicPr>
          <p:cNvPr id="5" name="Content Placeholder 4" descr="A picture containing grass, outdoor, tree, sky&#10;&#10;Description automatically generated">
            <a:extLst>
              <a:ext uri="{FF2B5EF4-FFF2-40B4-BE49-F238E27FC236}">
                <a16:creationId xmlns:a16="http://schemas.microsoft.com/office/drawing/2014/main" id="{FF70B9E7-CBA9-4346-B2C4-D921C7DB64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643" r="-1" b="6814"/>
          <a:stretch/>
        </p:blipFill>
        <p:spPr>
          <a:xfrm>
            <a:off x="4972050" y="-1"/>
            <a:ext cx="7216902" cy="43594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FB80C4-A2F9-413B-ADC7-573D10DFB6B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257" r="2" b="19868"/>
          <a:stretch/>
        </p:blipFill>
        <p:spPr>
          <a:xfrm>
            <a:off x="20" y="4472610"/>
            <a:ext cx="4848284" cy="2385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1499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928F64C6-FE22-4FC1-A763-DFCC51481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1D055C-2962-4101-BD11-EFEF62A53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821" y="3812954"/>
            <a:ext cx="6465287" cy="15160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Recent developments 2018+</a:t>
            </a:r>
          </a:p>
        </p:txBody>
      </p:sp>
      <p:pic>
        <p:nvPicPr>
          <p:cNvPr id="11" name="Picture 10" descr="A group of people standing outside&#10;&#10;Description automatically generated with low confidence">
            <a:extLst>
              <a:ext uri="{FF2B5EF4-FFF2-40B4-BE49-F238E27FC236}">
                <a16:creationId xmlns:a16="http://schemas.microsoft.com/office/drawing/2014/main" id="{B9DF4745-D183-437C-A89E-2FE61D35A3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92" r="-2" b="-2"/>
          <a:stretch/>
        </p:blipFill>
        <p:spPr>
          <a:xfrm>
            <a:off x="317635" y="321733"/>
            <a:ext cx="4151681" cy="3026834"/>
          </a:xfrm>
          <a:prstGeom prst="rect">
            <a:avLst/>
          </a:prstGeom>
        </p:spPr>
      </p:pic>
      <p:pic>
        <p:nvPicPr>
          <p:cNvPr id="5" name="Picture 4" descr="A tent on grass by a body of water&#10;&#10;Description automatically generated with low confidence">
            <a:extLst>
              <a:ext uri="{FF2B5EF4-FFF2-40B4-BE49-F238E27FC236}">
                <a16:creationId xmlns:a16="http://schemas.microsoft.com/office/drawing/2014/main" id="{6025BC2E-7EA0-432A-A482-8C7C017866D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080" r="3" b="3"/>
          <a:stretch/>
        </p:blipFill>
        <p:spPr>
          <a:xfrm>
            <a:off x="4638955" y="321733"/>
            <a:ext cx="3539976" cy="2985818"/>
          </a:xfrm>
          <a:prstGeom prst="rect">
            <a:avLst/>
          </a:prstGeom>
        </p:spPr>
      </p:pic>
      <p:pic>
        <p:nvPicPr>
          <p:cNvPr id="9" name="Picture 8" descr="A picture containing sheep, mammal, stall, dirt&#10;&#10;Description automatically generated">
            <a:extLst>
              <a:ext uri="{FF2B5EF4-FFF2-40B4-BE49-F238E27FC236}">
                <a16:creationId xmlns:a16="http://schemas.microsoft.com/office/drawing/2014/main" id="{333A8D55-50FA-40E7-AE2B-8923BD03A43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190" r="3" b="3"/>
          <a:stretch/>
        </p:blipFill>
        <p:spPr>
          <a:xfrm>
            <a:off x="8348570" y="321734"/>
            <a:ext cx="3535590" cy="2985818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C34627B-48E6-4F4D-B843-97717A86B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picture containing sky, outdoor, container, brick&#10;&#10;Description automatically generated">
            <a:extLst>
              <a:ext uri="{FF2B5EF4-FFF2-40B4-BE49-F238E27FC236}">
                <a16:creationId xmlns:a16="http://schemas.microsoft.com/office/drawing/2014/main" id="{B58FCC19-047E-4D52-BD18-63536EC6D59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 b="2995"/>
          <a:stretch/>
        </p:blipFill>
        <p:spPr>
          <a:xfrm>
            <a:off x="317635" y="3509433"/>
            <a:ext cx="4160452" cy="302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9340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0DCF30E-A669-451D-A2FE-1C6A29EE370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08" r="1" b="1"/>
          <a:stretch/>
        </p:blipFill>
        <p:spPr>
          <a:xfrm>
            <a:off x="6176433" y="10"/>
            <a:ext cx="6015567" cy="3920034"/>
          </a:xfrm>
          <a:custGeom>
            <a:avLst/>
            <a:gdLst/>
            <a:ahLst/>
            <a:cxnLst/>
            <a:rect l="l" t="t" r="r" b="b"/>
            <a:pathLst>
              <a:path w="6015567" h="3920044">
                <a:moveTo>
                  <a:pt x="0" y="0"/>
                </a:moveTo>
                <a:lnTo>
                  <a:pt x="6015567" y="0"/>
                </a:lnTo>
                <a:lnTo>
                  <a:pt x="6015567" y="3920044"/>
                </a:lnTo>
                <a:lnTo>
                  <a:pt x="2469659" y="3920044"/>
                </a:lnTo>
                <a:lnTo>
                  <a:pt x="2469659" y="3103224"/>
                </a:lnTo>
                <a:lnTo>
                  <a:pt x="0" y="3103224"/>
                </a:lnTo>
                <a:close/>
              </a:path>
            </a:pathLst>
          </a:custGeom>
        </p:spPr>
      </p:pic>
      <p:pic>
        <p:nvPicPr>
          <p:cNvPr id="4" name="Picture 3" descr="A room that has rubble in it&#10;&#10;Description automatically generated with low confidence">
            <a:extLst>
              <a:ext uri="{FF2B5EF4-FFF2-40B4-BE49-F238E27FC236}">
                <a16:creationId xmlns:a16="http://schemas.microsoft.com/office/drawing/2014/main" id="{88025975-B85D-4ECB-8FF7-D92F9643F91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223" r="2451" b="-3"/>
          <a:stretch/>
        </p:blipFill>
        <p:spPr>
          <a:xfrm>
            <a:off x="20" y="4069976"/>
            <a:ext cx="3535311" cy="2788023"/>
          </a:xfrm>
          <a:prstGeom prst="rect">
            <a:avLst/>
          </a:prstGeom>
        </p:spPr>
      </p:pic>
      <p:pic>
        <p:nvPicPr>
          <p:cNvPr id="12" name="Picture 11" descr="A room full of boxes&#10;&#10;Description automatically generated">
            <a:extLst>
              <a:ext uri="{FF2B5EF4-FFF2-40B4-BE49-F238E27FC236}">
                <a16:creationId xmlns:a16="http://schemas.microsoft.com/office/drawing/2014/main" id="{523B8D84-C2F9-427C-8A95-6A7A22C44C6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0" r="2" b="2"/>
          <a:stretch/>
        </p:blipFill>
        <p:spPr>
          <a:xfrm>
            <a:off x="3696199" y="3257176"/>
            <a:ext cx="4789093" cy="3600824"/>
          </a:xfrm>
          <a:prstGeom prst="rect">
            <a:avLst/>
          </a:prstGeom>
        </p:spPr>
      </p:pic>
      <p:pic>
        <p:nvPicPr>
          <p:cNvPr id="8" name="Picture 7" descr="A picture containing building, floor, indoor&#10;&#10;Description automatically generated">
            <a:extLst>
              <a:ext uri="{FF2B5EF4-FFF2-40B4-BE49-F238E27FC236}">
                <a16:creationId xmlns:a16="http://schemas.microsoft.com/office/drawing/2014/main" id="{FC84B49C-1B3E-44D7-81BC-244E3B04A89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" b="13114"/>
          <a:stretch/>
        </p:blipFill>
        <p:spPr>
          <a:xfrm>
            <a:off x="1" y="10"/>
            <a:ext cx="6015567" cy="3920034"/>
          </a:xfrm>
          <a:custGeom>
            <a:avLst/>
            <a:gdLst/>
            <a:ahLst/>
            <a:cxnLst/>
            <a:rect l="l" t="t" r="r" b="b"/>
            <a:pathLst>
              <a:path w="6015567" h="3920044">
                <a:moveTo>
                  <a:pt x="0" y="0"/>
                </a:moveTo>
                <a:lnTo>
                  <a:pt x="6015567" y="0"/>
                </a:lnTo>
                <a:lnTo>
                  <a:pt x="6015567" y="3103224"/>
                </a:lnTo>
                <a:lnTo>
                  <a:pt x="3545908" y="3103224"/>
                </a:lnTo>
                <a:lnTo>
                  <a:pt x="3545908" y="3920044"/>
                </a:lnTo>
                <a:lnTo>
                  <a:pt x="0" y="3920044"/>
                </a:lnTo>
                <a:close/>
              </a:path>
            </a:pathLst>
          </a:custGeom>
        </p:spPr>
      </p:pic>
      <p:pic>
        <p:nvPicPr>
          <p:cNvPr id="17" name="Picture 16" descr="A picture containing ground, outdoor, old, dirty&#10;&#10;Description automatically generated">
            <a:extLst>
              <a:ext uri="{FF2B5EF4-FFF2-40B4-BE49-F238E27FC236}">
                <a16:creationId xmlns:a16="http://schemas.microsoft.com/office/drawing/2014/main" id="{218EF8C7-04DD-4BEE-9A96-EDDC5727037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610" b="-4"/>
          <a:stretch/>
        </p:blipFill>
        <p:spPr>
          <a:xfrm>
            <a:off x="8646161" y="4069976"/>
            <a:ext cx="3545840" cy="278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2633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E8DC6FCD-811B-436E-9FEE-FC957486C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7" name="Picture 16" descr="A kitchen with wooden cabinets&#10;&#10;Description automatically generated with medium confidence">
            <a:extLst>
              <a:ext uri="{FF2B5EF4-FFF2-40B4-BE49-F238E27FC236}">
                <a16:creationId xmlns:a16="http://schemas.microsoft.com/office/drawing/2014/main" id="{982C1C7A-5230-4DB3-A6A0-11995273B57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85" r="-2" b="25051"/>
          <a:stretch/>
        </p:blipFill>
        <p:spPr>
          <a:xfrm>
            <a:off x="198739" y="171717"/>
            <a:ext cx="5804105" cy="3167426"/>
          </a:xfrm>
          <a:prstGeom prst="rect">
            <a:avLst/>
          </a:prstGeom>
        </p:spPr>
      </p:pic>
      <p:pic>
        <p:nvPicPr>
          <p:cNvPr id="19" name="Picture 18" descr="A picture containing floor, indoor, wall, room&#10;&#10;Description automatically generated">
            <a:extLst>
              <a:ext uri="{FF2B5EF4-FFF2-40B4-BE49-F238E27FC236}">
                <a16:creationId xmlns:a16="http://schemas.microsoft.com/office/drawing/2014/main" id="{F856CD59-1E7D-47C8-AFBD-CEB4923CC7C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592" r="2" b="18569"/>
          <a:stretch/>
        </p:blipFill>
        <p:spPr>
          <a:xfrm>
            <a:off x="6195373" y="171717"/>
            <a:ext cx="5797883" cy="3167426"/>
          </a:xfrm>
          <a:prstGeom prst="rect">
            <a:avLst/>
          </a:prstGeom>
        </p:spPr>
      </p:pic>
      <p:pic>
        <p:nvPicPr>
          <p:cNvPr id="15" name="Picture 14" descr="A picture containing indoor, floor, ceiling&#10;&#10;Description automatically generated">
            <a:extLst>
              <a:ext uri="{FF2B5EF4-FFF2-40B4-BE49-F238E27FC236}">
                <a16:creationId xmlns:a16="http://schemas.microsoft.com/office/drawing/2014/main" id="{3CA96BDA-B417-4939-AD3E-2C79DCD274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857" r="-2" b="8051"/>
          <a:stretch/>
        </p:blipFill>
        <p:spPr>
          <a:xfrm>
            <a:off x="198739" y="3510858"/>
            <a:ext cx="5804105" cy="2789948"/>
          </a:xfrm>
          <a:prstGeom prst="rect">
            <a:avLst/>
          </a:prstGeom>
        </p:spPr>
      </p:pic>
      <p:pic>
        <p:nvPicPr>
          <p:cNvPr id="13" name="Picture 12" descr="A picture containing floor, indoor, furniture&#10;&#10;Description automatically generated">
            <a:extLst>
              <a:ext uri="{FF2B5EF4-FFF2-40B4-BE49-F238E27FC236}">
                <a16:creationId xmlns:a16="http://schemas.microsoft.com/office/drawing/2014/main" id="{1B69BD14-200A-4460-A152-6245F799CF7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542" r="2" b="15299"/>
          <a:stretch/>
        </p:blipFill>
        <p:spPr>
          <a:xfrm>
            <a:off x="6195372" y="3510858"/>
            <a:ext cx="5797883" cy="2789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2525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70">
            <a:extLst>
              <a:ext uri="{FF2B5EF4-FFF2-40B4-BE49-F238E27FC236}">
                <a16:creationId xmlns:a16="http://schemas.microsoft.com/office/drawing/2014/main" id="{7383B190-6BFB-422F-B667-06B7B25F0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1DC2F4-DDBC-4164-8BB4-D59F5B7D4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821" y="3812954"/>
            <a:ext cx="6465287" cy="15160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Accommodation &amp; toilets</a:t>
            </a:r>
          </a:p>
        </p:txBody>
      </p:sp>
      <p:pic>
        <p:nvPicPr>
          <p:cNvPr id="7" name="Picture 6" descr="A picture containing indoor, miller&#10;&#10;Description automatically generated">
            <a:extLst>
              <a:ext uri="{FF2B5EF4-FFF2-40B4-BE49-F238E27FC236}">
                <a16:creationId xmlns:a16="http://schemas.microsoft.com/office/drawing/2014/main" id="{C8597658-6F58-4A9E-97AE-8EAD72F2D48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5032" b="-1"/>
          <a:stretch/>
        </p:blipFill>
        <p:spPr>
          <a:xfrm rot="5400000">
            <a:off x="873259" y="-256261"/>
            <a:ext cx="3049204" cy="4160452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AC6DA82A-79A4-4D23-868D-0B092463E8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137" r="2" b="29288"/>
          <a:stretch/>
        </p:blipFill>
        <p:spPr bwMode="auto">
          <a:xfrm>
            <a:off x="4654296" y="299363"/>
            <a:ext cx="7217085" cy="300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ED28E597-4AF8-4D69-A9AB-A1EDC6156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Content Placeholder 4" descr="Engineering drawing&#10;&#10;Description automatically generated">
            <a:extLst>
              <a:ext uri="{FF2B5EF4-FFF2-40B4-BE49-F238E27FC236}">
                <a16:creationId xmlns:a16="http://schemas.microsoft.com/office/drawing/2014/main" id="{F6C8773B-9E01-43E2-ADFA-BA833194DDA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036" r="35399" b="-1"/>
          <a:stretch/>
        </p:blipFill>
        <p:spPr>
          <a:xfrm rot="5400000">
            <a:off x="884444" y="2942623"/>
            <a:ext cx="3026833" cy="4160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276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3">
            <a:extLst>
              <a:ext uri="{FF2B5EF4-FFF2-40B4-BE49-F238E27FC236}">
                <a16:creationId xmlns:a16="http://schemas.microsoft.com/office/drawing/2014/main" id="{96918796-2918-40D6-BE3A-4600C47FCD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A road with trees on the side&#10;&#10;Description automatically generated with low confidence">
            <a:extLst>
              <a:ext uri="{FF2B5EF4-FFF2-40B4-BE49-F238E27FC236}">
                <a16:creationId xmlns:a16="http://schemas.microsoft.com/office/drawing/2014/main" id="{39E3C992-6BC2-4C6E-97CF-45F1D51BB22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454" r="3101" b="-2"/>
          <a:stretch/>
        </p:blipFill>
        <p:spPr>
          <a:xfrm>
            <a:off x="1074738" y="2166938"/>
            <a:ext cx="4987925" cy="3457575"/>
          </a:xfrm>
          <a:prstGeom prst="rect">
            <a:avLst/>
          </a:prstGeom>
        </p:spPr>
      </p:pic>
      <p:pic>
        <p:nvPicPr>
          <p:cNvPr id="5" name="Content Placeholder 4" descr="A road with trees on the side&#10;&#10;Description automatically generated with medium confidence">
            <a:extLst>
              <a:ext uri="{FF2B5EF4-FFF2-40B4-BE49-F238E27FC236}">
                <a16:creationId xmlns:a16="http://schemas.microsoft.com/office/drawing/2014/main" id="{D0AD7F30-71E6-47B5-810B-0902F1D677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139" r="4712" b="-3"/>
          <a:stretch/>
        </p:blipFill>
        <p:spPr>
          <a:xfrm>
            <a:off x="6129338" y="2166938"/>
            <a:ext cx="4987925" cy="34575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33B18A-1C48-4BD4-A4A4-450AC77FB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2747"/>
            <a:ext cx="10515600" cy="715556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Old lodge farm - History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22C472-FB5B-4978-A894-DC7743F381CF}"/>
              </a:ext>
            </a:extLst>
          </p:cNvPr>
          <p:cNvSpPr txBox="1"/>
          <p:nvPr/>
        </p:nvSpPr>
        <p:spPr>
          <a:xfrm>
            <a:off x="1074738" y="5836916"/>
            <a:ext cx="2238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Post WWI ~1920</a:t>
            </a:r>
          </a:p>
        </p:txBody>
      </p:sp>
    </p:spTree>
    <p:extLst>
      <p:ext uri="{BB962C8B-B14F-4D97-AF65-F5344CB8AC3E}">
        <p14:creationId xmlns:p14="http://schemas.microsoft.com/office/powerpoint/2010/main" val="34616097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928F64C6-FE22-4FC1-A763-DFCC51481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7A77E89C-5600-40C1-B9C9-215D514CF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821" y="3812954"/>
            <a:ext cx="6465287" cy="15160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Education – habitats and farming</a:t>
            </a:r>
          </a:p>
        </p:txBody>
      </p:sp>
      <p:pic>
        <p:nvPicPr>
          <p:cNvPr id="7" name="Picture 6" descr="A picture containing person, group&#10;&#10;Description automatically generated">
            <a:extLst>
              <a:ext uri="{FF2B5EF4-FFF2-40B4-BE49-F238E27FC236}">
                <a16:creationId xmlns:a16="http://schemas.microsoft.com/office/drawing/2014/main" id="{588E5FC1-221B-4913-A917-EDDDD92BB7B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 b="2790"/>
          <a:stretch/>
        </p:blipFill>
        <p:spPr>
          <a:xfrm>
            <a:off x="317635" y="321733"/>
            <a:ext cx="4151681" cy="3026834"/>
          </a:xfrm>
          <a:prstGeom prst="rect">
            <a:avLst/>
          </a:prstGeom>
        </p:spPr>
      </p:pic>
      <p:pic>
        <p:nvPicPr>
          <p:cNvPr id="9" name="Picture 8" descr="A picture containing grass, outdoor, person, group&#10;&#10;Description automatically generated">
            <a:extLst>
              <a:ext uri="{FF2B5EF4-FFF2-40B4-BE49-F238E27FC236}">
                <a16:creationId xmlns:a16="http://schemas.microsoft.com/office/drawing/2014/main" id="{6E48A39E-BE17-4070-BB8D-ABBCCF95B5D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706" r="5376" b="3"/>
          <a:stretch/>
        </p:blipFill>
        <p:spPr>
          <a:xfrm>
            <a:off x="4638955" y="321733"/>
            <a:ext cx="3539976" cy="2985818"/>
          </a:xfrm>
          <a:prstGeom prst="rect">
            <a:avLst/>
          </a:prstGeom>
        </p:spPr>
      </p:pic>
      <p:pic>
        <p:nvPicPr>
          <p:cNvPr id="5" name="Content Placeholder 4" descr="A group of people standing outside&#10;&#10;Description automatically generated with low confidence">
            <a:extLst>
              <a:ext uri="{FF2B5EF4-FFF2-40B4-BE49-F238E27FC236}">
                <a16:creationId xmlns:a16="http://schemas.microsoft.com/office/drawing/2014/main" id="{8B3E85E6-8C88-48B1-B8FA-D63CDB98E6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0897" b="3"/>
          <a:stretch/>
        </p:blipFill>
        <p:spPr>
          <a:xfrm>
            <a:off x="8348570" y="321734"/>
            <a:ext cx="3535590" cy="2985818"/>
          </a:xfrm>
          <a:prstGeom prst="rect">
            <a:avLst/>
          </a:prstGeom>
        </p:spPr>
      </p:pic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5C34627B-48E6-4F4D-B843-97717A86B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Image">
            <a:extLst>
              <a:ext uri="{FF2B5EF4-FFF2-40B4-BE49-F238E27FC236}">
                <a16:creationId xmlns:a16="http://schemas.microsoft.com/office/drawing/2014/main" id="{3863C2BA-1A22-47F5-A8A4-7BECFC843A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97" r="-1" b="-1"/>
          <a:stretch/>
        </p:blipFill>
        <p:spPr bwMode="auto">
          <a:xfrm>
            <a:off x="317635" y="3509433"/>
            <a:ext cx="4160452" cy="3026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64833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Rectangle 142">
            <a:extLst>
              <a:ext uri="{FF2B5EF4-FFF2-40B4-BE49-F238E27FC236}">
                <a16:creationId xmlns:a16="http://schemas.microsoft.com/office/drawing/2014/main" id="{928F64C6-FE22-4FC1-A763-DFCC51481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261224" y="4577975"/>
            <a:ext cx="7539349" cy="1899827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CBAE79-7593-4E74-A30D-71B799567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1224" y="4759605"/>
            <a:ext cx="7683782" cy="86203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Activity – meetings, courses open days </a:t>
            </a:r>
          </a:p>
        </p:txBody>
      </p:sp>
      <p:pic>
        <p:nvPicPr>
          <p:cNvPr id="12298" name="Picture 10" descr="Image">
            <a:extLst>
              <a:ext uri="{FF2B5EF4-FFF2-40B4-BE49-F238E27FC236}">
                <a16:creationId xmlns:a16="http://schemas.microsoft.com/office/drawing/2014/main" id="{1B618E19-01B2-4FCE-87A5-7D037EC3FB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740" r="25901" b="-1"/>
          <a:stretch/>
        </p:blipFill>
        <p:spPr bwMode="auto">
          <a:xfrm>
            <a:off x="307840" y="321732"/>
            <a:ext cx="3793472" cy="4111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Image">
            <a:extLst>
              <a:ext uri="{FF2B5EF4-FFF2-40B4-BE49-F238E27FC236}">
                <a16:creationId xmlns:a16="http://schemas.microsoft.com/office/drawing/2014/main" id="{825A8F27-4AC4-47C4-AF47-F402AF8F2E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094" r="1" b="8316"/>
          <a:stretch/>
        </p:blipFill>
        <p:spPr bwMode="auto">
          <a:xfrm>
            <a:off x="4194959" y="321734"/>
            <a:ext cx="3797570" cy="2010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Image">
            <a:extLst>
              <a:ext uri="{FF2B5EF4-FFF2-40B4-BE49-F238E27FC236}">
                <a16:creationId xmlns:a16="http://schemas.microsoft.com/office/drawing/2014/main" id="{6B59A1D8-EB63-4505-96BD-57ACCC03F4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3184" r="1" b="6059"/>
          <a:stretch/>
        </p:blipFill>
        <p:spPr bwMode="auto">
          <a:xfrm>
            <a:off x="4190180" y="2422097"/>
            <a:ext cx="3794760" cy="2013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mage">
            <a:extLst>
              <a:ext uri="{FF2B5EF4-FFF2-40B4-BE49-F238E27FC236}">
                <a16:creationId xmlns:a16="http://schemas.microsoft.com/office/drawing/2014/main" id="{5DE1E799-6FA4-4575-BCB5-1F89010E43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925" r="15789" b="-3"/>
          <a:stretch/>
        </p:blipFill>
        <p:spPr bwMode="auto">
          <a:xfrm>
            <a:off x="8086176" y="321733"/>
            <a:ext cx="3797984" cy="4111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" descr="A group of people in a room&#10;&#10;Description automatically generated with medium confidence">
            <a:extLst>
              <a:ext uri="{FF2B5EF4-FFF2-40B4-BE49-F238E27FC236}">
                <a16:creationId xmlns:a16="http://schemas.microsoft.com/office/drawing/2014/main" id="{24808BA0-C184-4722-9607-8E83BF43B64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6124" r="1" b="3233"/>
          <a:stretch/>
        </p:blipFill>
        <p:spPr bwMode="auto">
          <a:xfrm>
            <a:off x="307840" y="4525715"/>
            <a:ext cx="3794760" cy="2010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5C34627B-48E6-4F4D-B843-97717A86B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19934" y="5694097"/>
            <a:ext cx="5486400" cy="0"/>
          </a:xfrm>
          <a:prstGeom prst="line">
            <a:avLst/>
          </a:prstGeom>
          <a:ln w="1587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63657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BAE79-7593-4E74-A30D-71B799567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1224" y="4759605"/>
            <a:ext cx="7683782" cy="86203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Activity – meetings, courses open days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FD16AE-E7D6-3B97-29B8-D94338F4F8FF}"/>
              </a:ext>
            </a:extLst>
          </p:cNvPr>
          <p:cNvSpPr txBox="1"/>
          <p:nvPr/>
        </p:nvSpPr>
        <p:spPr>
          <a:xfrm>
            <a:off x="4937873" y="200530"/>
            <a:ext cx="3962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Corporate </a:t>
            </a:r>
          </a:p>
          <a:p>
            <a:r>
              <a:rPr lang="en-GB" sz="4000" dirty="0"/>
              <a:t>events</a:t>
            </a:r>
          </a:p>
        </p:txBody>
      </p:sp>
      <p:pic>
        <p:nvPicPr>
          <p:cNvPr id="5" name="Picture 2" descr="Image">
            <a:extLst>
              <a:ext uri="{FF2B5EF4-FFF2-40B4-BE49-F238E27FC236}">
                <a16:creationId xmlns:a16="http://schemas.microsoft.com/office/drawing/2014/main" id="{1D3E5973-E69D-2005-18BF-3EF73DE71E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69" y="38099"/>
            <a:ext cx="4761406" cy="3078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">
            <a:extLst>
              <a:ext uri="{FF2B5EF4-FFF2-40B4-BE49-F238E27FC236}">
                <a16:creationId xmlns:a16="http://schemas.microsoft.com/office/drawing/2014/main" id="{0B93CAAD-DDBF-628D-F8DB-96D54FCA5C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24952" y="38099"/>
            <a:ext cx="4799279" cy="3599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">
            <a:extLst>
              <a:ext uri="{FF2B5EF4-FFF2-40B4-BE49-F238E27FC236}">
                <a16:creationId xmlns:a16="http://schemas.microsoft.com/office/drawing/2014/main" id="{0548F025-AE53-3A30-6536-56422330BB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69" y="3429000"/>
            <a:ext cx="4483100" cy="336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">
            <a:extLst>
              <a:ext uri="{FF2B5EF4-FFF2-40B4-BE49-F238E27FC236}">
                <a16:creationId xmlns:a16="http://schemas.microsoft.com/office/drawing/2014/main" id="{15A7656A-5757-6F0A-782D-E5EA5FC79A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7431" y="1495257"/>
            <a:ext cx="3683000" cy="276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">
            <a:extLst>
              <a:ext uri="{FF2B5EF4-FFF2-40B4-BE49-F238E27FC236}">
                <a16:creationId xmlns:a16="http://schemas.microsoft.com/office/drawing/2014/main" id="{1B760D95-EE22-36DD-D242-A7489F4C32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03115" y="3990470"/>
            <a:ext cx="35560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May be an image of 5 people">
            <a:extLst>
              <a:ext uri="{FF2B5EF4-FFF2-40B4-BE49-F238E27FC236}">
                <a16:creationId xmlns:a16="http://schemas.microsoft.com/office/drawing/2014/main" id="{41B57B0E-9326-A1C5-2F7F-ECC792F2C7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26558" y="4405171"/>
            <a:ext cx="2938883" cy="2204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90869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928F64C6-FE22-4FC1-A763-DFCC51481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AB3F72-745E-40EE-9C25-DCDFF9D27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821" y="3812954"/>
            <a:ext cx="6465287" cy="15160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Friday farm vols</a:t>
            </a:r>
          </a:p>
        </p:txBody>
      </p:sp>
      <p:pic>
        <p:nvPicPr>
          <p:cNvPr id="4" name="Picture 3" descr="A picture containing grass, outdoor, sky, standing&#10;&#10;Description automatically generated">
            <a:extLst>
              <a:ext uri="{FF2B5EF4-FFF2-40B4-BE49-F238E27FC236}">
                <a16:creationId xmlns:a16="http://schemas.microsoft.com/office/drawing/2014/main" id="{BF90F983-A040-43D8-AF5A-2B050581DCF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 b="2790"/>
          <a:stretch/>
        </p:blipFill>
        <p:spPr>
          <a:xfrm>
            <a:off x="317635" y="321733"/>
            <a:ext cx="4151681" cy="3026834"/>
          </a:xfrm>
          <a:prstGeom prst="rect">
            <a:avLst/>
          </a:prstGeom>
        </p:spPr>
      </p:pic>
      <p:pic>
        <p:nvPicPr>
          <p:cNvPr id="1026" name="Picture 2" descr="Image">
            <a:extLst>
              <a:ext uri="{FF2B5EF4-FFF2-40B4-BE49-F238E27FC236}">
                <a16:creationId xmlns:a16="http://schemas.microsoft.com/office/drawing/2014/main" id="{752BC22A-1F0F-409B-9BA1-CD295D16BE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512" r="3570" b="3"/>
          <a:stretch/>
        </p:blipFill>
        <p:spPr bwMode="auto">
          <a:xfrm>
            <a:off x="4638955" y="321733"/>
            <a:ext cx="3539976" cy="2985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 person and a dog in the woods&#10;&#10;Description automatically generated with low confidence">
            <a:extLst>
              <a:ext uri="{FF2B5EF4-FFF2-40B4-BE49-F238E27FC236}">
                <a16:creationId xmlns:a16="http://schemas.microsoft.com/office/drawing/2014/main" id="{5C5ED1AF-BA84-4276-978A-333DBD06C3C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942" r="250" b="3"/>
          <a:stretch/>
        </p:blipFill>
        <p:spPr>
          <a:xfrm>
            <a:off x="8348570" y="321734"/>
            <a:ext cx="3535590" cy="2985818"/>
          </a:xfrm>
          <a:prstGeom prst="rect">
            <a:avLst/>
          </a:prstGeom>
        </p:spPr>
      </p:pic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5C34627B-48E6-4F4D-B843-97717A86B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picture containing grass, outdoor, sky&#10;&#10;Description automatically generated">
            <a:extLst>
              <a:ext uri="{FF2B5EF4-FFF2-40B4-BE49-F238E27FC236}">
                <a16:creationId xmlns:a16="http://schemas.microsoft.com/office/drawing/2014/main" id="{EC7A723D-9151-45B7-BF8A-3D48C257F79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 b="2995"/>
          <a:stretch/>
        </p:blipFill>
        <p:spPr>
          <a:xfrm>
            <a:off x="317635" y="3509433"/>
            <a:ext cx="4160452" cy="302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0458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25414FA1-2D4C-41DB-83DE-4F3E38C10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23904" y="0"/>
            <a:ext cx="768096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May be an image of cupcake">
            <a:extLst>
              <a:ext uri="{FF2B5EF4-FFF2-40B4-BE49-F238E27FC236}">
                <a16:creationId xmlns:a16="http://schemas.microsoft.com/office/drawing/2014/main" id="{1C290CDB-ECF9-359D-A7EA-54CD684ECA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8113" y="71438"/>
            <a:ext cx="3000375" cy="300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No photo description available.">
            <a:extLst>
              <a:ext uri="{FF2B5EF4-FFF2-40B4-BE49-F238E27FC236}">
                <a16:creationId xmlns:a16="http://schemas.microsoft.com/office/drawing/2014/main" id="{6ABF3D71-8C8A-0C94-276C-252D3CB9F0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86113" y="71438"/>
            <a:ext cx="3000375" cy="300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May be an image of 13 people, people standing and outdoors">
            <a:extLst>
              <a:ext uri="{FF2B5EF4-FFF2-40B4-BE49-F238E27FC236}">
                <a16:creationId xmlns:a16="http://schemas.microsoft.com/office/drawing/2014/main" id="{D85836C8-957B-D99E-30DA-19162A0AF5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4113" y="71437"/>
            <a:ext cx="3000375" cy="300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No photo description available.">
            <a:extLst>
              <a:ext uri="{FF2B5EF4-FFF2-40B4-BE49-F238E27FC236}">
                <a16:creationId xmlns:a16="http://schemas.microsoft.com/office/drawing/2014/main" id="{3008C68F-ACB3-424A-F306-5B927F2BA2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3826" y="3205163"/>
            <a:ext cx="3000375" cy="300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No photo description available.">
            <a:extLst>
              <a:ext uri="{FF2B5EF4-FFF2-40B4-BE49-F238E27FC236}">
                <a16:creationId xmlns:a16="http://schemas.microsoft.com/office/drawing/2014/main" id="{1E48B54C-A300-05AF-4FC3-74304A50A3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8488" y="3205163"/>
            <a:ext cx="3000375" cy="300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No photo description available.">
            <a:extLst>
              <a:ext uri="{FF2B5EF4-FFF2-40B4-BE49-F238E27FC236}">
                <a16:creationId xmlns:a16="http://schemas.microsoft.com/office/drawing/2014/main" id="{0D428785-F1EB-0E0B-1BA6-992A0AD0F6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48413" y="3143250"/>
            <a:ext cx="3000375" cy="300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37343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No photo description available.">
            <a:extLst>
              <a:ext uri="{FF2B5EF4-FFF2-40B4-BE49-F238E27FC236}">
                <a16:creationId xmlns:a16="http://schemas.microsoft.com/office/drawing/2014/main" id="{11206BB1-2488-E01C-D489-1524546CA2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1938" y="204788"/>
            <a:ext cx="3000375" cy="300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No photo description available.">
            <a:extLst>
              <a:ext uri="{FF2B5EF4-FFF2-40B4-BE49-F238E27FC236}">
                <a16:creationId xmlns:a16="http://schemas.microsoft.com/office/drawing/2014/main" id="{54B0DAED-578D-D603-7ABC-C89AE4954B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71863" y="309563"/>
            <a:ext cx="3000375" cy="300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May be an image of 1 person and outdoors">
            <a:extLst>
              <a:ext uri="{FF2B5EF4-FFF2-40B4-BE49-F238E27FC236}">
                <a16:creationId xmlns:a16="http://schemas.microsoft.com/office/drawing/2014/main" id="{AAE12684-2997-9181-3D62-36B306842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57963" y="309563"/>
            <a:ext cx="3000375" cy="300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May be an image of 3 people, people standing and outdoors">
            <a:extLst>
              <a:ext uri="{FF2B5EF4-FFF2-40B4-BE49-F238E27FC236}">
                <a16:creationId xmlns:a16="http://schemas.microsoft.com/office/drawing/2014/main" id="{6BBC9934-6D43-C9C7-FAD9-19C5742CB1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1938" y="3500438"/>
            <a:ext cx="3000375" cy="300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No photo description available.">
            <a:extLst>
              <a:ext uri="{FF2B5EF4-FFF2-40B4-BE49-F238E27FC236}">
                <a16:creationId xmlns:a16="http://schemas.microsoft.com/office/drawing/2014/main" id="{8A438680-847F-EA5E-A5F7-77764D80E7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76613" y="3448050"/>
            <a:ext cx="3000375" cy="300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May be an image of 2 people, animal and outdoors">
            <a:extLst>
              <a:ext uri="{FF2B5EF4-FFF2-40B4-BE49-F238E27FC236}">
                <a16:creationId xmlns:a16="http://schemas.microsoft.com/office/drawing/2014/main" id="{AEE53158-7A7A-1A49-B3FF-27A56EAFE9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57963" y="3428999"/>
            <a:ext cx="3000375" cy="300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59872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42A51-BB8E-4F96-84A0-6641CB5C8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4337050"/>
            <a:ext cx="10515600" cy="1325563"/>
          </a:xfrm>
        </p:spPr>
        <p:txBody>
          <a:bodyPr/>
          <a:lstStyle/>
          <a:p>
            <a:r>
              <a:rPr lang="en-GB" dirty="0"/>
              <a:t>Resources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CA35519C-EB90-4816-8B39-E1E9EC8702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4735" y="5575300"/>
            <a:ext cx="1905000" cy="81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Save our Magnificent Meadows">
            <a:extLst>
              <a:ext uri="{FF2B5EF4-FFF2-40B4-BE49-F238E27FC236}">
                <a16:creationId xmlns:a16="http://schemas.microsoft.com/office/drawing/2014/main" id="{ADF2BC06-D98E-40D2-8F2E-C7CFE89FB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41875" y="5407626"/>
            <a:ext cx="197167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D1D1696C-31C3-4B51-BA25-BB535E2435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14537" y="5418137"/>
            <a:ext cx="1133475" cy="113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995FFDA-BE8D-486A-A7C4-BEC568E87854}"/>
              </a:ext>
            </a:extLst>
          </p:cNvPr>
          <p:cNvSpPr txBox="1"/>
          <p:nvPr/>
        </p:nvSpPr>
        <p:spPr>
          <a:xfrm>
            <a:off x="909637" y="550864"/>
            <a:ext cx="103727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Thank you!</a:t>
            </a:r>
          </a:p>
          <a:p>
            <a:pPr algn="ctr"/>
            <a:endParaRPr lang="en-GB" sz="3600" dirty="0"/>
          </a:p>
          <a:p>
            <a:pPr algn="ctr"/>
            <a:r>
              <a:rPr lang="en-GB" sz="3600" dirty="0"/>
              <a:t>Questions?</a:t>
            </a:r>
          </a:p>
        </p:txBody>
      </p:sp>
      <p:pic>
        <p:nvPicPr>
          <p:cNvPr id="5" name="Picture 10" descr="Image">
            <a:extLst>
              <a:ext uri="{FF2B5EF4-FFF2-40B4-BE49-F238E27FC236}">
                <a16:creationId xmlns:a16="http://schemas.microsoft.com/office/drawing/2014/main" id="{2672CBAD-57E4-44AC-A166-F53B417481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349388"/>
            <a:ext cx="3876675" cy="387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Image">
            <a:extLst>
              <a:ext uri="{FF2B5EF4-FFF2-40B4-BE49-F238E27FC236}">
                <a16:creationId xmlns:a16="http://schemas.microsoft.com/office/drawing/2014/main" id="{4CF491B0-0AA9-4256-8B28-03A7EB9C4E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23450" y="240612"/>
            <a:ext cx="3592275" cy="4789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3D75CC8-8B5D-475B-B1BB-E1805E42A651}"/>
              </a:ext>
            </a:extLst>
          </p:cNvPr>
          <p:cNvSpPr txBox="1"/>
          <p:nvPr/>
        </p:nvSpPr>
        <p:spPr>
          <a:xfrm>
            <a:off x="1549309" y="6277960"/>
            <a:ext cx="1904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Nibblers Forum</a:t>
            </a:r>
          </a:p>
        </p:txBody>
      </p:sp>
    </p:spTree>
    <p:extLst>
      <p:ext uri="{BB962C8B-B14F-4D97-AF65-F5344CB8AC3E}">
        <p14:creationId xmlns:p14="http://schemas.microsoft.com/office/powerpoint/2010/main" val="3197631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Map&#10;&#10;Description automatically generated">
            <a:extLst>
              <a:ext uri="{FF2B5EF4-FFF2-40B4-BE49-F238E27FC236}">
                <a16:creationId xmlns:a16="http://schemas.microsoft.com/office/drawing/2014/main" id="{8B787CC5-5CDE-411A-AF23-C0B515E8B2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45286" y="643466"/>
            <a:ext cx="5501428" cy="557106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AA2FFC0-0240-4987-874B-279052036838}"/>
              </a:ext>
            </a:extLst>
          </p:cNvPr>
          <p:cNvSpPr txBox="1"/>
          <p:nvPr/>
        </p:nvSpPr>
        <p:spPr>
          <a:xfrm>
            <a:off x="3448050" y="2314575"/>
            <a:ext cx="752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Oaks</a:t>
            </a:r>
          </a:p>
          <a:p>
            <a:r>
              <a:rPr lang="en-GB" dirty="0"/>
              <a:t>Park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9B07AB-338D-4113-91E9-722D26E0DCC2}"/>
              </a:ext>
            </a:extLst>
          </p:cNvPr>
          <p:cNvSpPr txBox="1"/>
          <p:nvPr/>
        </p:nvSpPr>
        <p:spPr>
          <a:xfrm>
            <a:off x="5333999" y="-4234"/>
            <a:ext cx="2124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Carshalton – Queen Mary’s Hospital site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29D58E-4017-49CC-AC43-8855F587CCA9}"/>
              </a:ext>
            </a:extLst>
          </p:cNvPr>
          <p:cNvSpPr txBox="1"/>
          <p:nvPr/>
        </p:nvSpPr>
        <p:spPr>
          <a:xfrm>
            <a:off x="2773786" y="6211669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Mayfield</a:t>
            </a:r>
          </a:p>
          <a:p>
            <a:r>
              <a:rPr lang="en-GB" dirty="0"/>
              <a:t>Lavender</a:t>
            </a:r>
          </a:p>
        </p:txBody>
      </p:sp>
    </p:spTree>
    <p:extLst>
      <p:ext uri="{BB962C8B-B14F-4D97-AF65-F5344CB8AC3E}">
        <p14:creationId xmlns:p14="http://schemas.microsoft.com/office/powerpoint/2010/main" val="3623731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0" name="Rectangle 191">
            <a:extLst>
              <a:ext uri="{FF2B5EF4-FFF2-40B4-BE49-F238E27FC236}">
                <a16:creationId xmlns:a16="http://schemas.microsoft.com/office/drawing/2014/main" id="{EAE48C4B-3A90-42C3-BA00-6092B4771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C7D5C-33BD-4BF7-866B-A21A88AC9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en-GB" sz="5400"/>
              <a:t>1700-2007</a:t>
            </a:r>
            <a:endParaRPr lang="en-GB" sz="5400" dirty="0"/>
          </a:p>
        </p:txBody>
      </p:sp>
      <p:pic>
        <p:nvPicPr>
          <p:cNvPr id="1028" name="Picture 4" descr="Image">
            <a:extLst>
              <a:ext uri="{FF2B5EF4-FFF2-40B4-BE49-F238E27FC236}">
                <a16:creationId xmlns:a16="http://schemas.microsoft.com/office/drawing/2014/main" id="{D7235E15-14CA-4268-A55B-88235A9032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428" b="5743"/>
          <a:stretch/>
        </p:blipFill>
        <p:spPr bwMode="auto">
          <a:xfrm>
            <a:off x="20" y="10"/>
            <a:ext cx="4041316" cy="4193753"/>
          </a:xfrm>
          <a:custGeom>
            <a:avLst/>
            <a:gdLst/>
            <a:ahLst/>
            <a:cxnLst/>
            <a:rect l="l" t="t" r="r" b="b"/>
            <a:pathLst>
              <a:path w="4041336" h="4193763">
                <a:moveTo>
                  <a:pt x="0" y="0"/>
                </a:moveTo>
                <a:lnTo>
                  <a:pt x="4019848" y="0"/>
                </a:lnTo>
                <a:lnTo>
                  <a:pt x="4021195" y="11419"/>
                </a:lnTo>
                <a:cubicBezTo>
                  <a:pt x="4036145" y="95184"/>
                  <a:pt x="4033611" y="180091"/>
                  <a:pt x="4037665" y="264364"/>
                </a:cubicBezTo>
                <a:cubicBezTo>
                  <a:pt x="4042480" y="367421"/>
                  <a:pt x="4036399" y="470858"/>
                  <a:pt x="4034118" y="574168"/>
                </a:cubicBezTo>
                <a:cubicBezTo>
                  <a:pt x="4032344" y="662121"/>
                  <a:pt x="4023602" y="749948"/>
                  <a:pt x="4026263" y="838028"/>
                </a:cubicBezTo>
                <a:cubicBezTo>
                  <a:pt x="4026453" y="841074"/>
                  <a:pt x="4026453" y="844120"/>
                  <a:pt x="4026263" y="847166"/>
                </a:cubicBezTo>
                <a:cubicBezTo>
                  <a:pt x="4018154" y="944003"/>
                  <a:pt x="4018154" y="1041348"/>
                  <a:pt x="4026263" y="1138186"/>
                </a:cubicBezTo>
                <a:cubicBezTo>
                  <a:pt x="4028835" y="1178494"/>
                  <a:pt x="4028113" y="1218943"/>
                  <a:pt x="4024109" y="1259137"/>
                </a:cubicBezTo>
                <a:cubicBezTo>
                  <a:pt x="4020308" y="1310285"/>
                  <a:pt x="4008145" y="1362194"/>
                  <a:pt x="4016887" y="1412960"/>
                </a:cubicBezTo>
                <a:cubicBezTo>
                  <a:pt x="4022576" y="1454780"/>
                  <a:pt x="4025705" y="1496916"/>
                  <a:pt x="4026263" y="1539116"/>
                </a:cubicBezTo>
                <a:cubicBezTo>
                  <a:pt x="4030697" y="1633542"/>
                  <a:pt x="4026516" y="1728475"/>
                  <a:pt x="4024869" y="1823155"/>
                </a:cubicBezTo>
                <a:cubicBezTo>
                  <a:pt x="4023095" y="1933446"/>
                  <a:pt x="4025883" y="2043737"/>
                  <a:pt x="4017014" y="2154154"/>
                </a:cubicBezTo>
                <a:cubicBezTo>
                  <a:pt x="4012136" y="2243351"/>
                  <a:pt x="4012136" y="2332751"/>
                  <a:pt x="4017014" y="2421948"/>
                </a:cubicBezTo>
                <a:cubicBezTo>
                  <a:pt x="4019421" y="2503683"/>
                  <a:pt x="4031711" y="2584656"/>
                  <a:pt x="4029684" y="2667279"/>
                </a:cubicBezTo>
                <a:cubicBezTo>
                  <a:pt x="4027276" y="2763608"/>
                  <a:pt x="4015874" y="2859684"/>
                  <a:pt x="4019421" y="2956268"/>
                </a:cubicBezTo>
                <a:cubicBezTo>
                  <a:pt x="4021068" y="3002339"/>
                  <a:pt x="4021195" y="3048410"/>
                  <a:pt x="4022082" y="3094480"/>
                </a:cubicBezTo>
                <a:cubicBezTo>
                  <a:pt x="4023222" y="3149943"/>
                  <a:pt x="4033231" y="3205278"/>
                  <a:pt x="4027656" y="3260614"/>
                </a:cubicBezTo>
                <a:cubicBezTo>
                  <a:pt x="4018408" y="3352883"/>
                  <a:pt x="3994462" y="3443628"/>
                  <a:pt x="4009412" y="3538181"/>
                </a:cubicBezTo>
                <a:cubicBezTo>
                  <a:pt x="4017647" y="3590217"/>
                  <a:pt x="4026896" y="3642380"/>
                  <a:pt x="4031711" y="3694923"/>
                </a:cubicBezTo>
                <a:cubicBezTo>
                  <a:pt x="4035892" y="3741882"/>
                  <a:pt x="4046407" y="3789603"/>
                  <a:pt x="4038425" y="3836308"/>
                </a:cubicBezTo>
                <a:cubicBezTo>
                  <a:pt x="4031584" y="3876287"/>
                  <a:pt x="4035131" y="3916266"/>
                  <a:pt x="4029810" y="3956245"/>
                </a:cubicBezTo>
                <a:cubicBezTo>
                  <a:pt x="4022842" y="4008661"/>
                  <a:pt x="4019168" y="4061966"/>
                  <a:pt x="4013847" y="4114764"/>
                </a:cubicBezTo>
                <a:lnTo>
                  <a:pt x="4010970" y="4161894"/>
                </a:lnTo>
                <a:lnTo>
                  <a:pt x="4002764" y="4161042"/>
                </a:lnTo>
                <a:cubicBezTo>
                  <a:pt x="3957904" y="4159210"/>
                  <a:pt x="3912934" y="4160186"/>
                  <a:pt x="3868108" y="4163980"/>
                </a:cubicBezTo>
                <a:cubicBezTo>
                  <a:pt x="3637072" y="4178737"/>
                  <a:pt x="3405779" y="4172076"/>
                  <a:pt x="3174741" y="4175341"/>
                </a:cubicBezTo>
                <a:cubicBezTo>
                  <a:pt x="2865668" y="4179782"/>
                  <a:pt x="2556851" y="4168420"/>
                  <a:pt x="2247906" y="4167376"/>
                </a:cubicBezTo>
                <a:cubicBezTo>
                  <a:pt x="2184582" y="4167115"/>
                  <a:pt x="2121002" y="4170510"/>
                  <a:pt x="2057934" y="4175733"/>
                </a:cubicBezTo>
                <a:cubicBezTo>
                  <a:pt x="1970560" y="4182786"/>
                  <a:pt x="1884336" y="4173905"/>
                  <a:pt x="1797729" y="4165547"/>
                </a:cubicBezTo>
                <a:cubicBezTo>
                  <a:pt x="1693340" y="4155492"/>
                  <a:pt x="1589207" y="4164372"/>
                  <a:pt x="1485458" y="4175995"/>
                </a:cubicBezTo>
                <a:cubicBezTo>
                  <a:pt x="1307344" y="4195571"/>
                  <a:pt x="1127888" y="4198979"/>
                  <a:pt x="949185" y="4186181"/>
                </a:cubicBezTo>
                <a:cubicBezTo>
                  <a:pt x="751793" y="4172468"/>
                  <a:pt x="554529" y="4174950"/>
                  <a:pt x="357136" y="4175995"/>
                </a:cubicBezTo>
                <a:lnTo>
                  <a:pt x="0" y="417506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1" name="sketch line">
            <a:extLst>
              <a:ext uri="{FF2B5EF4-FFF2-40B4-BE49-F238E27FC236}">
                <a16:creationId xmlns:a16="http://schemas.microsoft.com/office/drawing/2014/main" id="{F919E280-CA27-4214-97E6-294E0C3BC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463186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A house with a fence around it&#10;&#10;Description automatically generated with low confidence">
            <a:extLst>
              <a:ext uri="{FF2B5EF4-FFF2-40B4-BE49-F238E27FC236}">
                <a16:creationId xmlns:a16="http://schemas.microsoft.com/office/drawing/2014/main" id="{17E415D5-6AB3-4BDB-816F-C08EA4EC1D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052" r="3" b="9679"/>
          <a:stretch/>
        </p:blipFill>
        <p:spPr bwMode="auto">
          <a:xfrm>
            <a:off x="1" y="4267200"/>
            <a:ext cx="4051081" cy="2590800"/>
          </a:xfrm>
          <a:custGeom>
            <a:avLst/>
            <a:gdLst/>
            <a:ahLst/>
            <a:cxnLst/>
            <a:rect l="l" t="t" r="r" b="b"/>
            <a:pathLst>
              <a:path w="4051081" h="2496030">
                <a:moveTo>
                  <a:pt x="2464753" y="4"/>
                </a:moveTo>
                <a:cubicBezTo>
                  <a:pt x="2509518" y="-78"/>
                  <a:pt x="2554292" y="1163"/>
                  <a:pt x="2599067" y="4428"/>
                </a:cubicBezTo>
                <a:cubicBezTo>
                  <a:pt x="2749817" y="17813"/>
                  <a:pt x="2901270" y="21079"/>
                  <a:pt x="3052443" y="14222"/>
                </a:cubicBezTo>
                <a:cubicBezTo>
                  <a:pt x="3173923" y="5694"/>
                  <a:pt x="3295774" y="4206"/>
                  <a:pt x="3417420" y="9782"/>
                </a:cubicBezTo>
                <a:cubicBezTo>
                  <a:pt x="3530764" y="16442"/>
                  <a:pt x="3644108" y="23233"/>
                  <a:pt x="3757835" y="19315"/>
                </a:cubicBezTo>
                <a:cubicBezTo>
                  <a:pt x="3803121" y="17748"/>
                  <a:pt x="3847768" y="15789"/>
                  <a:pt x="3892671" y="13177"/>
                </a:cubicBezTo>
                <a:cubicBezTo>
                  <a:pt x="3933972" y="9619"/>
                  <a:pt x="3975386" y="7938"/>
                  <a:pt x="4016790" y="8134"/>
                </a:cubicBezTo>
                <a:lnTo>
                  <a:pt x="4034037" y="8999"/>
                </a:lnTo>
                <a:lnTo>
                  <a:pt x="4035370" y="62503"/>
                </a:lnTo>
                <a:cubicBezTo>
                  <a:pt x="4033549" y="118790"/>
                  <a:pt x="4026390" y="174983"/>
                  <a:pt x="4020562" y="231143"/>
                </a:cubicBezTo>
                <a:cubicBezTo>
                  <a:pt x="4014860" y="285717"/>
                  <a:pt x="4006498" y="343464"/>
                  <a:pt x="4019168" y="393470"/>
                </a:cubicBezTo>
                <a:cubicBezTo>
                  <a:pt x="4042480" y="482184"/>
                  <a:pt x="4024236" y="566457"/>
                  <a:pt x="4014100" y="651618"/>
                </a:cubicBezTo>
                <a:cubicBezTo>
                  <a:pt x="4001874" y="734926"/>
                  <a:pt x="4003635" y="819681"/>
                  <a:pt x="4019295" y="902406"/>
                </a:cubicBezTo>
                <a:cubicBezTo>
                  <a:pt x="4031711" y="960787"/>
                  <a:pt x="4031711" y="1020184"/>
                  <a:pt x="4033231" y="1078946"/>
                </a:cubicBezTo>
                <a:cubicBezTo>
                  <a:pt x="4034118" y="1115753"/>
                  <a:pt x="4020562" y="1153193"/>
                  <a:pt x="4011566" y="1189872"/>
                </a:cubicBezTo>
                <a:cubicBezTo>
                  <a:pt x="3995476" y="1256123"/>
                  <a:pt x="3989648" y="1323388"/>
                  <a:pt x="4011566" y="1387989"/>
                </a:cubicBezTo>
                <a:cubicBezTo>
                  <a:pt x="4042100" y="1477465"/>
                  <a:pt x="4059584" y="1566941"/>
                  <a:pt x="4046914" y="1661622"/>
                </a:cubicBezTo>
                <a:cubicBezTo>
                  <a:pt x="4039566" y="1720003"/>
                  <a:pt x="4037919" y="1779654"/>
                  <a:pt x="4026896" y="1837274"/>
                </a:cubicBezTo>
                <a:cubicBezTo>
                  <a:pt x="4008779" y="1932843"/>
                  <a:pt x="4015240" y="2027776"/>
                  <a:pt x="4029684" y="2121948"/>
                </a:cubicBezTo>
                <a:cubicBezTo>
                  <a:pt x="4039832" y="2200637"/>
                  <a:pt x="4040934" y="2280226"/>
                  <a:pt x="4032978" y="2359155"/>
                </a:cubicBezTo>
                <a:lnTo>
                  <a:pt x="4023519" y="2496030"/>
                </a:lnTo>
                <a:lnTo>
                  <a:pt x="0" y="2496030"/>
                </a:lnTo>
                <a:lnTo>
                  <a:pt x="0" y="12459"/>
                </a:lnTo>
                <a:lnTo>
                  <a:pt x="17104" y="15006"/>
                </a:lnTo>
                <a:cubicBezTo>
                  <a:pt x="83627" y="15006"/>
                  <a:pt x="150022" y="12263"/>
                  <a:pt x="216416" y="7824"/>
                </a:cubicBezTo>
                <a:cubicBezTo>
                  <a:pt x="361434" y="-156"/>
                  <a:pt x="506837" y="3162"/>
                  <a:pt x="651370" y="17748"/>
                </a:cubicBezTo>
                <a:cubicBezTo>
                  <a:pt x="753623" y="25440"/>
                  <a:pt x="856335" y="24213"/>
                  <a:pt x="958396" y="14092"/>
                </a:cubicBezTo>
                <a:cubicBezTo>
                  <a:pt x="1145682" y="-1710"/>
                  <a:pt x="1332584" y="10958"/>
                  <a:pt x="1519486" y="21666"/>
                </a:cubicBezTo>
                <a:cubicBezTo>
                  <a:pt x="1700504" y="32113"/>
                  <a:pt x="1881394" y="24408"/>
                  <a:pt x="2062411" y="17487"/>
                </a:cubicBezTo>
                <a:cubicBezTo>
                  <a:pt x="2196255" y="12394"/>
                  <a:pt x="2330459" y="249"/>
                  <a:pt x="2464753" y="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D1B933-AE6A-4F78-A0A0-E5E96A10E8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>
            <a:normAutofit/>
          </a:bodyPr>
          <a:lstStyle/>
          <a:p>
            <a:r>
              <a:rPr lang="en-GB" sz="1900" dirty="0"/>
              <a:t>Est 1700 as part of the Little Woodcote estate.</a:t>
            </a:r>
          </a:p>
          <a:p>
            <a:r>
              <a:rPr lang="en-GB" sz="1900" dirty="0"/>
              <a:t>1816 Farm buildings present on Old Lodge Farm site. Labelled ‘Hungry Bottom’</a:t>
            </a:r>
          </a:p>
          <a:p>
            <a:r>
              <a:rPr lang="en-GB" sz="1900" dirty="0"/>
              <a:t>1867 Labelled ‘Little Woodcote’ of which Old lodge farm land is a small part. Almost entirely arable apart from two parcels of land.</a:t>
            </a:r>
          </a:p>
          <a:p>
            <a:r>
              <a:rPr lang="en-GB" sz="1900" dirty="0"/>
              <a:t>1919 Ex-servicemen scheme.</a:t>
            </a:r>
          </a:p>
          <a:p>
            <a:r>
              <a:rPr lang="en-GB" sz="1900" dirty="0"/>
              <a:t>1920-1980 Arable and pig farming.</a:t>
            </a:r>
          </a:p>
          <a:p>
            <a:r>
              <a:rPr lang="en-GB" sz="1900" dirty="0"/>
              <a:t>1988 Diary farm</a:t>
            </a:r>
          </a:p>
          <a:p>
            <a:r>
              <a:rPr lang="en-GB" sz="1900" dirty="0"/>
              <a:t>1990s Decline in management, derelict.</a:t>
            </a:r>
          </a:p>
          <a:p>
            <a:endParaRPr lang="en-GB" sz="1900" dirty="0"/>
          </a:p>
        </p:txBody>
      </p:sp>
    </p:spTree>
    <p:extLst>
      <p:ext uri="{BB962C8B-B14F-4D97-AF65-F5344CB8AC3E}">
        <p14:creationId xmlns:p14="http://schemas.microsoft.com/office/powerpoint/2010/main" val="3452117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0855A890-B60B-4670-9DC2-69DC05015A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883EAE-31F4-4AA8-AF28-F6418C69B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467" y="2023110"/>
            <a:ext cx="2469624" cy="284607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dirty="0"/>
              <a:t>2000-2011 Downlands &amp; Old Surrey Downs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22480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042549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283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grass, outdoor, building, enclosure&#10;&#10;Description automatically generated">
            <a:extLst>
              <a:ext uri="{FF2B5EF4-FFF2-40B4-BE49-F238E27FC236}">
                <a16:creationId xmlns:a16="http://schemas.microsoft.com/office/drawing/2014/main" id="{B610F1F2-023D-4A67-951C-A8CD0BE746F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346"/>
          <a:stretch/>
        </p:blipFill>
        <p:spPr>
          <a:xfrm>
            <a:off x="4078721" y="883463"/>
            <a:ext cx="3654380" cy="2523744"/>
          </a:xfrm>
          <a:prstGeom prst="rect">
            <a:avLst/>
          </a:prstGeom>
        </p:spPr>
      </p:pic>
      <p:pic>
        <p:nvPicPr>
          <p:cNvPr id="6" name="Picture 5" descr="A picture containing grass, outdoor, field, plant&#10;&#10;Description automatically generated">
            <a:extLst>
              <a:ext uri="{FF2B5EF4-FFF2-40B4-BE49-F238E27FC236}">
                <a16:creationId xmlns:a16="http://schemas.microsoft.com/office/drawing/2014/main" id="{98C6B054-47DD-4657-8534-072DA01C5F2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4702" b="1"/>
          <a:stretch/>
        </p:blipFill>
        <p:spPr>
          <a:xfrm>
            <a:off x="8166703" y="883463"/>
            <a:ext cx="3225057" cy="2523744"/>
          </a:xfrm>
          <a:prstGeom prst="rect">
            <a:avLst/>
          </a:prstGeom>
        </p:spPr>
      </p:pic>
      <p:pic>
        <p:nvPicPr>
          <p:cNvPr id="9" name="Picture 8" descr="A picture containing hay, pile, old, dirty&#10;&#10;Description automatically generated">
            <a:extLst>
              <a:ext uri="{FF2B5EF4-FFF2-40B4-BE49-F238E27FC236}">
                <a16:creationId xmlns:a16="http://schemas.microsoft.com/office/drawing/2014/main" id="{C0672B15-A754-418C-B53E-4E3534FB643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256"/>
          <a:stretch/>
        </p:blipFill>
        <p:spPr>
          <a:xfrm>
            <a:off x="4284967" y="3564974"/>
            <a:ext cx="3241887" cy="2523744"/>
          </a:xfrm>
          <a:prstGeom prst="rect">
            <a:avLst/>
          </a:prstGeom>
        </p:spPr>
      </p:pic>
      <p:pic>
        <p:nvPicPr>
          <p:cNvPr id="10" name="Picture 9" descr="A group of animals lay in a grassy field&#10;&#10;Description automatically generated with low confidence">
            <a:extLst>
              <a:ext uri="{FF2B5EF4-FFF2-40B4-BE49-F238E27FC236}">
                <a16:creationId xmlns:a16="http://schemas.microsoft.com/office/drawing/2014/main" id="{2CDD0176-258E-449A-88AA-9CFFE610DB6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6" r="11" b="1"/>
          <a:stretch/>
        </p:blipFill>
        <p:spPr>
          <a:xfrm>
            <a:off x="7937505" y="3564973"/>
            <a:ext cx="3694306" cy="2523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527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80717-9173-4FFF-BF3B-955A1AABD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2621" y="4665605"/>
            <a:ext cx="6638806" cy="129243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Getting to work</a:t>
            </a:r>
          </a:p>
        </p:txBody>
      </p:sp>
      <p:pic>
        <p:nvPicPr>
          <p:cNvPr id="6" name="Picture 5" descr="Men standing in a room&#10;&#10;Description automatically generated with low confidence">
            <a:extLst>
              <a:ext uri="{FF2B5EF4-FFF2-40B4-BE49-F238E27FC236}">
                <a16:creationId xmlns:a16="http://schemas.microsoft.com/office/drawing/2014/main" id="{9CBB5630-4972-453C-B10E-EBF649AB35F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366" r="13397" b="-3"/>
          <a:stretch/>
        </p:blipFill>
        <p:spPr>
          <a:xfrm>
            <a:off x="20" y="1"/>
            <a:ext cx="4848284" cy="4359438"/>
          </a:xfrm>
          <a:prstGeom prst="rect">
            <a:avLst/>
          </a:prstGeom>
        </p:spPr>
      </p:pic>
      <p:pic>
        <p:nvPicPr>
          <p:cNvPr id="4" name="Picture 3" descr="A group of people working in a farm&#10;&#10;Description automatically generated with medium confidence">
            <a:extLst>
              <a:ext uri="{FF2B5EF4-FFF2-40B4-BE49-F238E27FC236}">
                <a16:creationId xmlns:a16="http://schemas.microsoft.com/office/drawing/2014/main" id="{DB6EFB15-4DBF-48DE-9103-43AF8FAC719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563" r="-1" b="894"/>
          <a:stretch/>
        </p:blipFill>
        <p:spPr>
          <a:xfrm>
            <a:off x="4972050" y="-1"/>
            <a:ext cx="7216902" cy="4359440"/>
          </a:xfrm>
          <a:prstGeom prst="rect">
            <a:avLst/>
          </a:prstGeom>
        </p:spPr>
      </p:pic>
      <p:pic>
        <p:nvPicPr>
          <p:cNvPr id="5" name="Content Placeholder 5" descr="A field with a fence and a house in the distance&#10;&#10;Description automatically generated with low confidence">
            <a:extLst>
              <a:ext uri="{FF2B5EF4-FFF2-40B4-BE49-F238E27FC236}">
                <a16:creationId xmlns:a16="http://schemas.microsoft.com/office/drawing/2014/main" id="{2717EF4D-2645-49A0-B5FF-6D1B9BD4C5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676" r="2" b="1617"/>
          <a:stretch/>
        </p:blipFill>
        <p:spPr>
          <a:xfrm>
            <a:off x="20" y="4472610"/>
            <a:ext cx="4848284" cy="2385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2618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66AAB855-044A-4C10-BF2A-9E9D3E444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2621" y="4665605"/>
            <a:ext cx="6638806" cy="129243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2011 - 2018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BD6395-A877-494B-B5D5-99F2E5E94D6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146" r="7898" b="1"/>
          <a:stretch/>
        </p:blipFill>
        <p:spPr>
          <a:xfrm>
            <a:off x="20" y="1"/>
            <a:ext cx="4848284" cy="4359438"/>
          </a:xfrm>
          <a:prstGeom prst="rect">
            <a:avLst/>
          </a:prstGeom>
        </p:spPr>
      </p:pic>
      <p:pic>
        <p:nvPicPr>
          <p:cNvPr id="39" name="Picture 4" descr="A building with a fence around it&#10;&#10;Description automatically generated with low confidence">
            <a:extLst>
              <a:ext uri="{FF2B5EF4-FFF2-40B4-BE49-F238E27FC236}">
                <a16:creationId xmlns:a16="http://schemas.microsoft.com/office/drawing/2014/main" id="{906316B0-DD9B-4EE2-93E0-32F30180CF01}"/>
              </a:ext>
            </a:extLst>
          </p:cNvPr>
          <p:cNvPicPr/>
          <p:nvPr/>
        </p:nvPicPr>
        <p:blipFill rotWithShape="1">
          <a:blip r:embed="rId3" cstate="print"/>
          <a:srcRect t="7281" r="-1" b="12177"/>
          <a:stretch/>
        </p:blipFill>
        <p:spPr bwMode="auto">
          <a:xfrm>
            <a:off x="4972050" y="-1"/>
            <a:ext cx="7216902" cy="4359440"/>
          </a:xfrm>
          <a:prstGeom prst="rect">
            <a:avLst/>
          </a:prstGeom>
          <a:noFill/>
        </p:spPr>
      </p:pic>
      <p:pic>
        <p:nvPicPr>
          <p:cNvPr id="15" name="Picture 14" descr="A grassy field with buildings in the background&#10;&#10;Description automatically generated with low confidence">
            <a:extLst>
              <a:ext uri="{FF2B5EF4-FFF2-40B4-BE49-F238E27FC236}">
                <a16:creationId xmlns:a16="http://schemas.microsoft.com/office/drawing/2014/main" id="{248E6976-7689-46DB-87F1-D479EF960AE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" b="26016"/>
          <a:stretch/>
        </p:blipFill>
        <p:spPr>
          <a:xfrm>
            <a:off x="20" y="4472610"/>
            <a:ext cx="4848284" cy="2385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8704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2" name="Rectangle 138">
            <a:extLst>
              <a:ext uri="{FF2B5EF4-FFF2-40B4-BE49-F238E27FC236}">
                <a16:creationId xmlns:a16="http://schemas.microsoft.com/office/drawing/2014/main" id="{B97D942E-09EF-4107-98F4-74DB7F72D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FCA591-A152-46E7-9A73-BBB39EA0D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015" y="3930305"/>
            <a:ext cx="3861960" cy="243724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Wildlife!</a:t>
            </a: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95C8260E-968F-44E8-A823-ABB431311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8658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89" y="0"/>
            <a:ext cx="11231745" cy="355784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15DE73-0AF8-462A-B13A-7DC12FB4DA2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764"/>
          <a:stretch/>
        </p:blipFill>
        <p:spPr>
          <a:xfrm>
            <a:off x="838200" y="364144"/>
            <a:ext cx="3335789" cy="2811320"/>
          </a:xfrm>
          <a:prstGeom prst="rect">
            <a:avLst/>
          </a:prstGeom>
        </p:spPr>
      </p:pic>
      <p:pic>
        <p:nvPicPr>
          <p:cNvPr id="1026" name="Picture 2" descr="Image">
            <a:extLst>
              <a:ext uri="{FF2B5EF4-FFF2-40B4-BE49-F238E27FC236}">
                <a16:creationId xmlns:a16="http://schemas.microsoft.com/office/drawing/2014/main" id="{ABA4008D-D9CD-433B-B1DF-C276487418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785" r="3191" b="-1"/>
          <a:stretch/>
        </p:blipFill>
        <p:spPr bwMode="auto">
          <a:xfrm>
            <a:off x="4466396" y="364143"/>
            <a:ext cx="3336953" cy="281132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rown Hairstreak (Thecla betulae) - Butterflies &amp; moths - BirdGuides">
            <a:extLst>
              <a:ext uri="{FF2B5EF4-FFF2-40B4-BE49-F238E27FC236}">
                <a16:creationId xmlns:a16="http://schemas.microsoft.com/office/drawing/2014/main" id="{557D53E0-D76B-4CBE-8F93-832EA959C3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2293" b="1"/>
          <a:stretch/>
        </p:blipFill>
        <p:spPr bwMode="auto">
          <a:xfrm>
            <a:off x="8095756" y="364143"/>
            <a:ext cx="3336953" cy="281132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5" name="Rectangle 144">
            <a:extLst>
              <a:ext uri="{FF2B5EF4-FFF2-40B4-BE49-F238E27FC236}">
                <a16:creationId xmlns:a16="http://schemas.microsoft.com/office/drawing/2014/main" id="{FE43805F-24A6-46A4-B19B-54F283473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3635346" y="5126067"/>
            <a:ext cx="219456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950B60-472F-46C0-A69E-C82E45AC4BEC}"/>
              </a:ext>
            </a:extLst>
          </p:cNvPr>
          <p:cNvSpPr txBox="1"/>
          <p:nvPr/>
        </p:nvSpPr>
        <p:spPr>
          <a:xfrm>
            <a:off x="5162719" y="3930304"/>
            <a:ext cx="6586915" cy="2563553"/>
          </a:xfrm>
          <a:prstGeom prst="rect">
            <a:avLst/>
          </a:prstGeom>
        </p:spPr>
        <p:txBody>
          <a:bodyPr vert="horz" lIns="91440" tIns="45720" rIns="91440" bIns="45720" numCol="2" rtlCol="0" anchor="ctr">
            <a:normAutofit fontScale="25000" lnSpcReduction="2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Sparrowhawk.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Kestrel.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Skylark.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Swift.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Stone Chat.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Chalk grassland.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Newt.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Toad.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Frog.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Shrew.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Pipistrelle bat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Brown Hairstreak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Wheatear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Grey wagtail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Starlings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Bee &amp; Pyramidal orchids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390156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699AA-BBBA-4FA8-AF8D-AEBC15FB9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96" y="4571216"/>
            <a:ext cx="10906008" cy="111541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Holdback and Pasture Lambing</a:t>
            </a:r>
          </a:p>
        </p:txBody>
      </p:sp>
      <p:pic>
        <p:nvPicPr>
          <p:cNvPr id="3076" name="Picture 4" descr="Image">
            <a:extLst>
              <a:ext uri="{FF2B5EF4-FFF2-40B4-BE49-F238E27FC236}">
                <a16:creationId xmlns:a16="http://schemas.microsoft.com/office/drawing/2014/main" id="{FB4AD6FD-6029-43D3-818B-8A59CDD0C3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499" r="16099" b="-2"/>
          <a:stretch/>
        </p:blipFill>
        <p:spPr bwMode="auto">
          <a:xfrm>
            <a:off x="321628" y="320511"/>
            <a:ext cx="3794760" cy="393097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Image">
            <a:extLst>
              <a:ext uri="{FF2B5EF4-FFF2-40B4-BE49-F238E27FC236}">
                <a16:creationId xmlns:a16="http://schemas.microsoft.com/office/drawing/2014/main" id="{06606382-3B95-437D-9159-EEA474322A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203" r="12394" b="-2"/>
          <a:stretch/>
        </p:blipFill>
        <p:spPr bwMode="auto">
          <a:xfrm>
            <a:off x="4198385" y="320511"/>
            <a:ext cx="3794760" cy="393097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Image">
            <a:extLst>
              <a:ext uri="{FF2B5EF4-FFF2-40B4-BE49-F238E27FC236}">
                <a16:creationId xmlns:a16="http://schemas.microsoft.com/office/drawing/2014/main" id="{C1874ECE-ADF9-4AFE-86F0-19660500CA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351" r="12453" b="-1"/>
          <a:stretch/>
        </p:blipFill>
        <p:spPr bwMode="auto">
          <a:xfrm>
            <a:off x="8075142" y="320511"/>
            <a:ext cx="3794760" cy="393097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60188E89-AF78-40F6-B787-E9BD9C625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000" y="5778706"/>
            <a:ext cx="9144000" cy="0"/>
          </a:xfrm>
          <a:prstGeom prst="line">
            <a:avLst/>
          </a:prstGeom>
          <a:ln w="19050">
            <a:solidFill>
              <a:srgbClr val="EDC4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52121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10143</TotalTime>
  <Words>215</Words>
  <Application>Microsoft Office PowerPoint</Application>
  <PresentationFormat>Widescreen</PresentationFormat>
  <Paragraphs>56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Office Theme</vt:lpstr>
      <vt:lpstr>Old lodge farm</vt:lpstr>
      <vt:lpstr>Old lodge farm - History</vt:lpstr>
      <vt:lpstr>PowerPoint Presentation</vt:lpstr>
      <vt:lpstr>1700-2007</vt:lpstr>
      <vt:lpstr>2000-2011 Downlands &amp; Old Surrey Downs</vt:lpstr>
      <vt:lpstr>Getting to work</vt:lpstr>
      <vt:lpstr>2011 - 2018</vt:lpstr>
      <vt:lpstr>Wildlife!</vt:lpstr>
      <vt:lpstr>Holdback and Pasture Lambing</vt:lpstr>
      <vt:lpstr>What are the animals doing? – Making Habitat!</vt:lpstr>
      <vt:lpstr>2014 Saltbox Hill SSSI</vt:lpstr>
      <vt:lpstr>PowerPoint Presentation</vt:lpstr>
      <vt:lpstr>2021 Saltbox Hill</vt:lpstr>
      <vt:lpstr>2012 Stagbury A SSSI</vt:lpstr>
      <vt:lpstr>2020 Stagbury A</vt:lpstr>
      <vt:lpstr>Recent developments 2018+</vt:lpstr>
      <vt:lpstr>PowerPoint Presentation</vt:lpstr>
      <vt:lpstr>PowerPoint Presentation</vt:lpstr>
      <vt:lpstr>Accommodation &amp; toilets</vt:lpstr>
      <vt:lpstr>Education – habitats and farming</vt:lpstr>
      <vt:lpstr>Activity – meetings, courses open days </vt:lpstr>
      <vt:lpstr>Activity – meetings, courses open days </vt:lpstr>
      <vt:lpstr>Friday farm vols</vt:lpstr>
      <vt:lpstr>PowerPoint Presentation</vt:lpstr>
      <vt:lpstr>PowerPoint Presentation</vt:lpstr>
      <vt:lpstr>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Old lodge farm</dc:title>
  <dc:creator>Sean Grufferty</dc:creator>
  <cp:lastModifiedBy>Sean Grufferty</cp:lastModifiedBy>
  <cp:revision>63</cp:revision>
  <dcterms:created xsi:type="dcterms:W3CDTF">2021-10-05T09:45:52Z</dcterms:created>
  <dcterms:modified xsi:type="dcterms:W3CDTF">2023-06-30T13:18:28Z</dcterms:modified>
</cp:coreProperties>
</file>