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5" r:id="rId4"/>
    <p:sldId id="279" r:id="rId5"/>
    <p:sldId id="262" r:id="rId6"/>
    <p:sldId id="281" r:id="rId7"/>
    <p:sldId id="263" r:id="rId8"/>
    <p:sldId id="264" r:id="rId9"/>
    <p:sldId id="282" r:id="rId10"/>
    <p:sldId id="315" r:id="rId11"/>
    <p:sldId id="268" r:id="rId12"/>
    <p:sldId id="276" r:id="rId13"/>
    <p:sldId id="269" r:id="rId14"/>
    <p:sldId id="277" r:id="rId15"/>
    <p:sldId id="278" r:id="rId16"/>
    <p:sldId id="265" r:id="rId17"/>
    <p:sldId id="258" r:id="rId18"/>
    <p:sldId id="260" r:id="rId19"/>
    <p:sldId id="283" r:id="rId20"/>
    <p:sldId id="270" r:id="rId21"/>
    <p:sldId id="309" r:id="rId22"/>
    <p:sldId id="313" r:id="rId23"/>
    <p:sldId id="310" r:id="rId24"/>
    <p:sldId id="271" r:id="rId25"/>
    <p:sldId id="314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9EF1-A784-4748-8B9E-142E08CEA788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E96C8-40F6-4302-B7DC-DF628452D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2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51BD-FF55-45F7-A4EC-02723B56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AF7E6-2297-49C5-95A5-FB9DDED98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5C89-301F-44E7-A5FB-28176D50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8E497-1B7B-4B7B-B902-30A90D0C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44EF-7002-4E83-9F51-7AD4E464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BFF-51E2-4679-BAD9-6C67749B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424E8-E6F0-4B95-9404-D3D7D6773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CAE0-09F7-4C83-9928-52837D22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8B3C-1DB1-4093-92E6-189D96A3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1D7D1-8EC1-47F3-97D1-34D30559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7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BC81C-8A42-469F-A951-B205FDD00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2F816-77F5-478C-B694-B22F06C28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0608-9D24-4613-80C9-FCE2014B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330F6-3D5A-48B8-992C-2964C5A4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677A-63D2-4AC5-B30F-E32B1028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2B8F-21DC-4BCB-B18F-9B0546BC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8E35-24EC-4D6F-AEEC-13210D02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5009-8D09-4BAC-B6F1-38577761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54F5-8013-4025-8BCE-E1AA2B31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35BE-30AF-4B48-B0BF-971090F6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3C86-1693-4EBA-AFCA-2AA3BD55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20900-9990-4729-87A8-FF94E4AD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772A3-D3A5-40B3-B076-14F2B12E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B14A-C2E0-450D-B863-97FF43ED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0D20-F0B6-42A4-B308-E8604945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7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5268-0EE0-4051-81ED-1E4E2BB6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61C8-FA76-4447-A5C5-B3D8D349C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6BB90-75A7-46FD-B166-6C25604C2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FB9FB-EFD9-4B56-87B6-CA6D621D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C595B-D9DD-49C0-AED8-D8670E99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8BFEB-502C-4804-A2C5-7F96EF32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3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CA15-FBC2-475E-96BA-55F892FD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353A8-87D6-433E-BFE0-3056EB2F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79862-F60F-4A01-B65F-716B8D98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0D9C6-36AF-4392-A402-F99C4FF4D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75416-CEC8-44E2-B0E6-24515129A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83304-8358-45CF-A13D-7BD6B1FF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7C2CE-34BF-4700-98F5-78C5B3A4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D55E2-CDF6-4EE1-8145-216C8551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6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F86B-75F4-4185-B17F-D13EFD43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2CED9-F0A7-447A-9665-713AF361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561CD-8E2E-41AE-B536-BCE1CAAC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958A4-E822-4340-8144-26E7F2BE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6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4DF7A-036F-4841-AB12-EF88E28D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FEE74-BF7A-412A-935D-EDD1F4CB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53846-0631-4278-BB02-FE8F4C02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23D0-CF85-4A1E-8E48-841478DF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89C6-53B4-4F51-BD8A-33B06CB5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1D9A-4235-45C5-8F53-8F184D32A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8072-5EE5-42F1-9982-50EE4620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B717D-7901-4F24-8C85-16726B36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364A4-D2A2-44E4-A889-3114C06D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97DA-10FA-464B-BAA9-09165CC8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89769-3921-464F-B949-0769289EC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7637E-660F-4E5D-9629-8B3FF9F8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5D942-C9FE-4EB8-AD1A-6D1EE9E2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96FF9-FF94-4F29-913F-C33C89DD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8993C-E2EF-446C-A585-F915CA82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2D4D2-32D0-4E46-83C3-ADA8E397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AFF6C-BEB1-40CE-85F3-4B8C70DB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B841-A653-46BD-B91F-AA6FB5BA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7266-36EC-44F0-B098-AEF77CFC3423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FC6A-B27C-454D-BA2E-F5DD353F5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D842D-4552-49F7-8571-BBCD031E8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354B-C9F8-4458-98F5-56BC0C2B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98036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E6694F3-C785-4565-86EC-DBA028326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8" y="520700"/>
            <a:ext cx="4754563" cy="3529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6ABA9B-5A44-4E00-BCD5-27032FAA4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38" y="539750"/>
            <a:ext cx="5351463" cy="352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5C54E9-21C4-423E-9772-780716F3237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9424" y="1547812"/>
            <a:ext cx="1233488" cy="1512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81C3B-0D29-4ACE-8DE3-12F76C9820F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9424" y="297360"/>
            <a:ext cx="1233488" cy="1017588"/>
          </a:xfrm>
          <a:prstGeom prst="rect">
            <a:avLst/>
          </a:prstGeom>
        </p:spPr>
      </p:pic>
      <p:pic>
        <p:nvPicPr>
          <p:cNvPr id="1026" name="Picture 2" descr="Downlands Trust - Home | Facebook">
            <a:extLst>
              <a:ext uri="{FF2B5EF4-FFF2-40B4-BE49-F238E27FC236}">
                <a16:creationId xmlns:a16="http://schemas.microsoft.com/office/drawing/2014/main" id="{0583EE61-5DAC-407E-BE74-52E62A60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9424" y="3293564"/>
            <a:ext cx="1233488" cy="844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CDDF3-9658-47AF-9F2E-EE3E8ECF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832" y="4791456"/>
            <a:ext cx="7178040" cy="1508760"/>
          </a:xfrm>
        </p:spPr>
        <p:txBody>
          <a:bodyPr anchor="ctr">
            <a:norm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Old lodge farm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22E0F-30E7-418D-A37C-7BEBD976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792077"/>
            <a:ext cx="3191256" cy="1507413"/>
          </a:xfrm>
        </p:spPr>
        <p:txBody>
          <a:bodyPr anchor="ctr">
            <a:normAutofit/>
          </a:bodyPr>
          <a:lstStyle/>
          <a:p>
            <a:pPr algn="r"/>
            <a:r>
              <a:rPr lang="en-GB" sz="2000">
                <a:solidFill>
                  <a:srgbClr val="00B050"/>
                </a:solidFill>
              </a:rPr>
              <a:t>Downlands Partnership - Grazing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7B4A-9443-8411-A642-826E76D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2422525"/>
            <a:ext cx="11134725" cy="1325563"/>
          </a:xfrm>
        </p:spPr>
        <p:txBody>
          <a:bodyPr/>
          <a:lstStyle/>
          <a:p>
            <a:r>
              <a:rPr lang="en-GB" dirty="0"/>
              <a:t>What are the animals doing? – Making Habitat!</a:t>
            </a:r>
          </a:p>
        </p:txBody>
      </p:sp>
    </p:spTree>
    <p:extLst>
      <p:ext uri="{BB962C8B-B14F-4D97-AF65-F5344CB8AC3E}">
        <p14:creationId xmlns:p14="http://schemas.microsoft.com/office/powerpoint/2010/main" val="17415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07EAB-A61A-4F3D-90C2-F3E325E0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2014 Saltbox Hill SSSI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1274D70A-7ACA-4E8F-A620-D031AE5A4F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21" y="2426818"/>
            <a:ext cx="5348009" cy="39976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0A9C0F89-B6E2-4B7A-918D-FA1B75E1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027" y="2426818"/>
            <a:ext cx="534800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grass, outdoor, field, mammal&#10;&#10;Description automatically generated">
            <a:extLst>
              <a:ext uri="{FF2B5EF4-FFF2-40B4-BE49-F238E27FC236}">
                <a16:creationId xmlns:a16="http://schemas.microsoft.com/office/drawing/2014/main" id="{052B755D-A34F-4F43-9E02-D26C31F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9" name="Picture 8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E06E41AF-5E80-47BE-AC9E-83D213301B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" r="1" b="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Content Placeholder 4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11D01942-7054-426C-9501-E4767EF8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70" r="3" b="462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106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1E24-E261-4496-9D8E-5F39024A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 Saltbox Hill</a:t>
            </a: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C429419D-49C6-4D8C-B142-A0AC57D3D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88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E670245-4DC2-4073-97E5-A47F0B223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7" b="4386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7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43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F306-616F-4D83-807E-0B22C329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2012 Stagbury A SSSI</a:t>
            </a:r>
          </a:p>
        </p:txBody>
      </p:sp>
      <p:pic>
        <p:nvPicPr>
          <p:cNvPr id="7" name="Picture 6" descr="A field of green plants&#10;&#10;Description automatically generated with medium confidence">
            <a:extLst>
              <a:ext uri="{FF2B5EF4-FFF2-40B4-BE49-F238E27FC236}">
                <a16:creationId xmlns:a16="http://schemas.microsoft.com/office/drawing/2014/main" id="{52E638B6-631B-47C4-AFFD-2456D0AF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6" r="4561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Content Placeholder 4" descr="A picture containing outdoor, tree, grass, sky&#10;&#10;Description automatically generated">
            <a:extLst>
              <a:ext uri="{FF2B5EF4-FFF2-40B4-BE49-F238E27FC236}">
                <a16:creationId xmlns:a16="http://schemas.microsoft.com/office/drawing/2014/main" id="{9D60A254-4315-4A9B-AA96-6E1B28BDE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1" r="-1" b="14997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9" name="Picture 8" descr="A horse grazing in the woods&#10;&#10;Description automatically generated with low confidence">
            <a:extLst>
              <a:ext uri="{FF2B5EF4-FFF2-40B4-BE49-F238E27FC236}">
                <a16:creationId xmlns:a16="http://schemas.microsoft.com/office/drawing/2014/main" id="{82F0DF08-F838-458A-B4B0-366685B48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2" r="2" b="2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398E-098E-4397-A623-65DC7E5A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2020 Stagbury A</a:t>
            </a:r>
          </a:p>
        </p:txBody>
      </p:sp>
      <p:pic>
        <p:nvPicPr>
          <p:cNvPr id="9" name="Picture 8" descr="A picture containing grass, flower, plant, outdoor&#10;&#10;Description automatically generated">
            <a:extLst>
              <a:ext uri="{FF2B5EF4-FFF2-40B4-BE49-F238E27FC236}">
                <a16:creationId xmlns:a16="http://schemas.microsoft.com/office/drawing/2014/main" id="{C446C281-E65E-488C-A590-8CD9C412F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87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Content Placeholder 4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FF70B9E7-CBA9-4346-B2C4-D921C7DB6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43" r="-1" b="6814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B80C4-A2F9-413B-ADC7-573D10DFB6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7" r="2" b="19868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D055C-2962-4101-BD11-EFEF62A5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Recent developments 2018+</a:t>
            </a:r>
          </a:p>
        </p:txBody>
      </p:sp>
      <p:pic>
        <p:nvPicPr>
          <p:cNvPr id="11" name="Picture 10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B9DF4745-D183-437C-A89E-2FE61D35A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2" r="-2" b="-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Picture 4" descr="A tent on grass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6025BC2E-7EA0-432A-A482-8C7C01786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 descr="A picture containing sheep, mammal, stall, dirt&#10;&#10;Description automatically generated">
            <a:extLst>
              <a:ext uri="{FF2B5EF4-FFF2-40B4-BE49-F238E27FC236}">
                <a16:creationId xmlns:a16="http://schemas.microsoft.com/office/drawing/2014/main" id="{333A8D55-50FA-40E7-AE2B-8923BD03A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90" r="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sky, outdoor, container, brick&#10;&#10;Description automatically generated">
            <a:extLst>
              <a:ext uri="{FF2B5EF4-FFF2-40B4-BE49-F238E27FC236}">
                <a16:creationId xmlns:a16="http://schemas.microsoft.com/office/drawing/2014/main" id="{B58FCC19-047E-4D52-BD18-63536EC6D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3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CF30E-A669-451D-A2FE-1C6A29EE3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" r="1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" name="Picture 3" descr="A room that has rubble in it&#10;&#10;Description automatically generated with low confidence">
            <a:extLst>
              <a:ext uri="{FF2B5EF4-FFF2-40B4-BE49-F238E27FC236}">
                <a16:creationId xmlns:a16="http://schemas.microsoft.com/office/drawing/2014/main" id="{88025975-B85D-4ECB-8FF7-D92F9643F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3" r="2451" b="-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2" name="Picture 11" descr="A room full of boxes&#10;&#10;Description automatically generated">
            <a:extLst>
              <a:ext uri="{FF2B5EF4-FFF2-40B4-BE49-F238E27FC236}">
                <a16:creationId xmlns:a16="http://schemas.microsoft.com/office/drawing/2014/main" id="{523B8D84-C2F9-427C-8A95-6A7A22C44C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" r="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8" name="Picture 7" descr="A picture containing building, floor, indoor&#10;&#10;Description automatically generated">
            <a:extLst>
              <a:ext uri="{FF2B5EF4-FFF2-40B4-BE49-F238E27FC236}">
                <a16:creationId xmlns:a16="http://schemas.microsoft.com/office/drawing/2014/main" id="{FC84B49C-1B3E-44D7-81BC-244E3B04A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3114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7" name="Picture 16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218EF8C7-04DD-4BEE-9A96-EDDC57270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kitchen with wooden cabinets&#10;&#10;Description automatically generated with medium confidence">
            <a:extLst>
              <a:ext uri="{FF2B5EF4-FFF2-40B4-BE49-F238E27FC236}">
                <a16:creationId xmlns:a16="http://schemas.microsoft.com/office/drawing/2014/main" id="{982C1C7A-5230-4DB3-A6A0-11995273B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5" r="-2" b="25051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19" name="Picture 18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F856CD59-1E7D-47C8-AFBD-CEB4923CC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92" r="2" b="18569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5" name="Picture 14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id="{3CA96BDA-B417-4939-AD3E-2C79DCD274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57" r="-2" b="8051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13" name="Picture 12" descr="A picture containing floor, indoor, furniture&#10;&#10;Description automatically generated">
            <a:extLst>
              <a:ext uri="{FF2B5EF4-FFF2-40B4-BE49-F238E27FC236}">
                <a16:creationId xmlns:a16="http://schemas.microsoft.com/office/drawing/2014/main" id="{1B69BD14-200A-4460-A152-6245F799C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42" r="2" b="15299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C2F4-DDBC-4164-8BB4-D59F5B7D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Accommodation &amp; toilets</a:t>
            </a:r>
          </a:p>
        </p:txBody>
      </p:sp>
      <p:pic>
        <p:nvPicPr>
          <p:cNvPr id="7" name="Picture 6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C8597658-6F58-4A9E-97AE-8EAD72F2D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32" b="-1"/>
          <a:stretch/>
        </p:blipFill>
        <p:spPr>
          <a:xfrm rot="5400000">
            <a:off x="873259" y="-256261"/>
            <a:ext cx="3049204" cy="41604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6DA82A-79A4-4D23-868D-0B092463E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37" r="2" b="2928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Engineering drawing&#10;&#10;Description automatically generated">
            <a:extLst>
              <a:ext uri="{FF2B5EF4-FFF2-40B4-BE49-F238E27FC236}">
                <a16:creationId xmlns:a16="http://schemas.microsoft.com/office/drawing/2014/main" id="{F6C8773B-9E01-43E2-ADFA-BA833194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6" r="35399" b="-1"/>
          <a:stretch/>
        </p:blipFill>
        <p:spPr>
          <a:xfrm rot="5400000">
            <a:off x="884444" y="2942623"/>
            <a:ext cx="3026833" cy="41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39E3C992-6BC2-4C6E-97CF-45F1D51BB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4" r="3101" b="-2"/>
          <a:stretch/>
        </p:blipFill>
        <p:spPr>
          <a:xfrm>
            <a:off x="1074738" y="2166938"/>
            <a:ext cx="4987925" cy="3457575"/>
          </a:xfrm>
          <a:prstGeom prst="rect">
            <a:avLst/>
          </a:prstGeom>
        </p:spPr>
      </p:pic>
      <p:pic>
        <p:nvPicPr>
          <p:cNvPr id="5" name="Content Placeholder 4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D0AD7F30-71E6-47B5-810B-0902F1D67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9" r="4712" b="-3"/>
          <a:stretch/>
        </p:blipFill>
        <p:spPr>
          <a:xfrm>
            <a:off x="6129338" y="2166938"/>
            <a:ext cx="4987925" cy="34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3B18A-1C48-4BD4-A4A4-450AC77F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Old lodge farm -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2C472-FB5B-4978-A894-DC7743F381CF}"/>
              </a:ext>
            </a:extLst>
          </p:cNvPr>
          <p:cNvSpPr txBox="1"/>
          <p:nvPr/>
        </p:nvSpPr>
        <p:spPr>
          <a:xfrm>
            <a:off x="1074738" y="5836916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 WWI ~1920</a:t>
            </a:r>
          </a:p>
        </p:txBody>
      </p:sp>
    </p:spTree>
    <p:extLst>
      <p:ext uri="{BB962C8B-B14F-4D97-AF65-F5344CB8AC3E}">
        <p14:creationId xmlns:p14="http://schemas.microsoft.com/office/powerpoint/2010/main" val="346160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77E89C-5600-40C1-B9C9-215D514C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Education – habitats and farming</a:t>
            </a:r>
          </a:p>
        </p:txBody>
      </p:sp>
      <p:pic>
        <p:nvPicPr>
          <p:cNvPr id="7" name="Picture 6" descr="A picture containing person, group&#10;&#10;Description automatically generated">
            <a:extLst>
              <a:ext uri="{FF2B5EF4-FFF2-40B4-BE49-F238E27FC236}">
                <a16:creationId xmlns:a16="http://schemas.microsoft.com/office/drawing/2014/main" id="{588E5FC1-221B-4913-A917-EDDDD92BB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Picture 8" descr="A picture containing grass, outdoor, person, group&#10;&#10;Description automatically generated">
            <a:extLst>
              <a:ext uri="{FF2B5EF4-FFF2-40B4-BE49-F238E27FC236}">
                <a16:creationId xmlns:a16="http://schemas.microsoft.com/office/drawing/2014/main" id="{6E48A39E-BE17-4070-BB8D-ABBCCF95B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6" r="5376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5" name="Content Placeholder 4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8B3E85E6-8C88-48B1-B8FA-D63CDB98E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97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3863C2BA-1A22-47F5-A8A4-7BECFC843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8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BAE79-7593-4E74-A30D-71B7995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24" y="4759605"/>
            <a:ext cx="7683782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– meetings, courses open days </a:t>
            </a:r>
          </a:p>
        </p:txBody>
      </p:sp>
      <p:pic>
        <p:nvPicPr>
          <p:cNvPr id="12298" name="Picture 10" descr="Image">
            <a:extLst>
              <a:ext uri="{FF2B5EF4-FFF2-40B4-BE49-F238E27FC236}">
                <a16:creationId xmlns:a16="http://schemas.microsoft.com/office/drawing/2014/main" id="{1B618E19-01B2-4FCE-87A5-7D037EC3F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0" r="25901" b="-1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">
            <a:extLst>
              <a:ext uri="{FF2B5EF4-FFF2-40B4-BE49-F238E27FC236}">
                <a16:creationId xmlns:a16="http://schemas.microsoft.com/office/drawing/2014/main" id="{825A8F27-4AC4-47C4-AF47-F402AF8F2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94" r="1" b="8316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6B59A1D8-EB63-4505-96BD-57ACCC03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84" r="1" b="6059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DE1E799-6FA4-4575-BCB5-1F89010E4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5" r="15789" b="-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4808BA0-C184-4722-9607-8E83BF43B6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4" r="1" b="3233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6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AE79-7593-4E74-A30D-71B7995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24" y="4759605"/>
            <a:ext cx="7683782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– meetings, courses open days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D16AE-E7D6-3B97-29B8-D94338F4F8FF}"/>
              </a:ext>
            </a:extLst>
          </p:cNvPr>
          <p:cNvSpPr txBox="1"/>
          <p:nvPr/>
        </p:nvSpPr>
        <p:spPr>
          <a:xfrm>
            <a:off x="4937873" y="20053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Corporate </a:t>
            </a:r>
          </a:p>
          <a:p>
            <a:r>
              <a:rPr lang="en-GB" sz="4000" dirty="0"/>
              <a:t>events</a:t>
            </a: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1D3E5973-E69D-2005-18BF-3EF73DE7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9" y="38099"/>
            <a:ext cx="4761406" cy="30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0B93CAAD-DDBF-628D-F8DB-96D54FCA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952" y="38099"/>
            <a:ext cx="4799279" cy="35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0548F025-AE53-3A30-6536-56422330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9" y="3429000"/>
            <a:ext cx="44831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15A7656A-5757-6F0A-782D-E5EA5FC7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431" y="1495257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1B760D95-EE22-36DD-D242-A7489F4C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115" y="399047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y be an image of 5 people">
            <a:extLst>
              <a:ext uri="{FF2B5EF4-FFF2-40B4-BE49-F238E27FC236}">
                <a16:creationId xmlns:a16="http://schemas.microsoft.com/office/drawing/2014/main" id="{41B57B0E-9326-A1C5-2F7F-ECC792F2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558" y="4405171"/>
            <a:ext cx="2938883" cy="22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B3F72-745E-40EE-9C25-DCDFF9D2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Friday farm vols</a:t>
            </a:r>
          </a:p>
        </p:txBody>
      </p:sp>
      <p:pic>
        <p:nvPicPr>
          <p:cNvPr id="4" name="Picture 3" descr="A picture containing grass, outdoor, sky, standing&#10;&#10;Description automatically generated">
            <a:extLst>
              <a:ext uri="{FF2B5EF4-FFF2-40B4-BE49-F238E27FC236}">
                <a16:creationId xmlns:a16="http://schemas.microsoft.com/office/drawing/2014/main" id="{BF90F983-A040-43D8-AF5A-2B050581D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52BC22A-1F0F-409B-9BA1-CD295D16B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2" r="3570" b="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and a dog in the woods&#10;&#10;Description automatically generated with low confidence">
            <a:extLst>
              <a:ext uri="{FF2B5EF4-FFF2-40B4-BE49-F238E27FC236}">
                <a16:creationId xmlns:a16="http://schemas.microsoft.com/office/drawing/2014/main" id="{5C5ED1AF-BA84-4276-978A-333DBD06C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42" r="250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EC7A723D-9151-45B7-BF8A-3D48C257F7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4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y be an image of cupcake">
            <a:extLst>
              <a:ext uri="{FF2B5EF4-FFF2-40B4-BE49-F238E27FC236}">
                <a16:creationId xmlns:a16="http://schemas.microsoft.com/office/drawing/2014/main" id="{1C290CDB-ECF9-359D-A7EA-54CD684EC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71438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6ABF3D71-8C8A-0C94-276C-252D3CB9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71438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y be an image of 13 people, people standing and outdoors">
            <a:extLst>
              <a:ext uri="{FF2B5EF4-FFF2-40B4-BE49-F238E27FC236}">
                <a16:creationId xmlns:a16="http://schemas.microsoft.com/office/drawing/2014/main" id="{D85836C8-957B-D99E-30DA-19162A0A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13" y="71437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3008C68F-ACB3-424A-F306-5B927F2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6" y="3205163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photo description available.">
            <a:extLst>
              <a:ext uri="{FF2B5EF4-FFF2-40B4-BE49-F238E27FC236}">
                <a16:creationId xmlns:a16="http://schemas.microsoft.com/office/drawing/2014/main" id="{1E48B54C-A300-05AF-4FC3-74304A50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88" y="3205163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 photo description available.">
            <a:extLst>
              <a:ext uri="{FF2B5EF4-FFF2-40B4-BE49-F238E27FC236}">
                <a16:creationId xmlns:a16="http://schemas.microsoft.com/office/drawing/2014/main" id="{0D428785-F1EB-0E0B-1BA6-992A0AD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314325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34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11206BB1-2488-E01C-D489-1524546C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204788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>
            <a:extLst>
              <a:ext uri="{FF2B5EF4-FFF2-40B4-BE49-F238E27FC236}">
                <a16:creationId xmlns:a16="http://schemas.microsoft.com/office/drawing/2014/main" id="{54B0DAED-578D-D603-7ABC-C89AE495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863" y="309563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y be an image of 1 person and outdoors">
            <a:extLst>
              <a:ext uri="{FF2B5EF4-FFF2-40B4-BE49-F238E27FC236}">
                <a16:creationId xmlns:a16="http://schemas.microsoft.com/office/drawing/2014/main" id="{AAE12684-2997-9181-3D62-36B30684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3" y="309563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y be an image of 3 people, people standing and outdoors">
            <a:extLst>
              <a:ext uri="{FF2B5EF4-FFF2-40B4-BE49-F238E27FC236}">
                <a16:creationId xmlns:a16="http://schemas.microsoft.com/office/drawing/2014/main" id="{6BBC9934-6D43-C9C7-FAD9-19C5742C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3500438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o photo description available.">
            <a:extLst>
              <a:ext uri="{FF2B5EF4-FFF2-40B4-BE49-F238E27FC236}">
                <a16:creationId xmlns:a16="http://schemas.microsoft.com/office/drawing/2014/main" id="{8A438680-847F-EA5E-A5F7-77764D80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13" y="344805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y be an image of 2 people, animal and outdoors">
            <a:extLst>
              <a:ext uri="{FF2B5EF4-FFF2-40B4-BE49-F238E27FC236}">
                <a16:creationId xmlns:a16="http://schemas.microsoft.com/office/drawing/2014/main" id="{AEE53158-7A7A-1A49-B3FF-27A56EAF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3" y="3428999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8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2A51-BB8E-4F96-84A0-6641CB5C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37050"/>
            <a:ext cx="10515600" cy="13255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A35519C-EB90-4816-8B39-E1E9EC87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735" y="5575300"/>
            <a:ext cx="1905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ve our Magnificent Meadows">
            <a:extLst>
              <a:ext uri="{FF2B5EF4-FFF2-40B4-BE49-F238E27FC236}">
                <a16:creationId xmlns:a16="http://schemas.microsoft.com/office/drawing/2014/main" id="{ADF2BC06-D98E-40D2-8F2E-C7CFE89F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875" y="5407626"/>
            <a:ext cx="19716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1D1696C-31C3-4B51-BA25-BB535E24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537" y="5418137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5FFDA-BE8D-486A-A7C4-BEC568E87854}"/>
              </a:ext>
            </a:extLst>
          </p:cNvPr>
          <p:cNvSpPr txBox="1"/>
          <p:nvPr/>
        </p:nvSpPr>
        <p:spPr>
          <a:xfrm>
            <a:off x="909637" y="550864"/>
            <a:ext cx="10372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Thank you!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Questions?</a:t>
            </a:r>
          </a:p>
        </p:txBody>
      </p:sp>
      <p:pic>
        <p:nvPicPr>
          <p:cNvPr id="5" name="Picture 10" descr="Image">
            <a:extLst>
              <a:ext uri="{FF2B5EF4-FFF2-40B4-BE49-F238E27FC236}">
                <a16:creationId xmlns:a16="http://schemas.microsoft.com/office/drawing/2014/main" id="{2672CBAD-57E4-44AC-A166-F53B4174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9388"/>
            <a:ext cx="38766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">
            <a:extLst>
              <a:ext uri="{FF2B5EF4-FFF2-40B4-BE49-F238E27FC236}">
                <a16:creationId xmlns:a16="http://schemas.microsoft.com/office/drawing/2014/main" id="{4CF491B0-0AA9-4256-8B28-03A7EB9C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450" y="240612"/>
            <a:ext cx="3592275" cy="478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75CC8-8B5D-475B-B1BB-E1805E42A651}"/>
              </a:ext>
            </a:extLst>
          </p:cNvPr>
          <p:cNvSpPr txBox="1"/>
          <p:nvPr/>
        </p:nvSpPr>
        <p:spPr>
          <a:xfrm>
            <a:off x="1549309" y="6277960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Nibblers Forum</a:t>
            </a:r>
          </a:p>
        </p:txBody>
      </p:sp>
    </p:spTree>
    <p:extLst>
      <p:ext uri="{BB962C8B-B14F-4D97-AF65-F5344CB8AC3E}">
        <p14:creationId xmlns:p14="http://schemas.microsoft.com/office/powerpoint/2010/main" val="319763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8B787CC5-5CDE-411A-AF23-C0B515E8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286" y="643466"/>
            <a:ext cx="5501428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A2FFC0-0240-4987-874B-279052036838}"/>
              </a:ext>
            </a:extLst>
          </p:cNvPr>
          <p:cNvSpPr txBox="1"/>
          <p:nvPr/>
        </p:nvSpPr>
        <p:spPr>
          <a:xfrm>
            <a:off x="3448050" y="2314575"/>
            <a:ext cx="75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Oaks</a:t>
            </a:r>
          </a:p>
          <a:p>
            <a:r>
              <a:rPr lang="en-GB" dirty="0"/>
              <a:t>Park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B07AB-338D-4113-91E9-722D26E0DCC2}"/>
              </a:ext>
            </a:extLst>
          </p:cNvPr>
          <p:cNvSpPr txBox="1"/>
          <p:nvPr/>
        </p:nvSpPr>
        <p:spPr>
          <a:xfrm>
            <a:off x="5333999" y="-4234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Carshalton – Queen Mary’s Hospital 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9D58E-4017-49CC-AC43-8855F587CCA9}"/>
              </a:ext>
            </a:extLst>
          </p:cNvPr>
          <p:cNvSpPr txBox="1"/>
          <p:nvPr/>
        </p:nvSpPr>
        <p:spPr>
          <a:xfrm>
            <a:off x="2773786" y="6211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Mayfield</a:t>
            </a:r>
          </a:p>
          <a:p>
            <a:r>
              <a:rPr lang="en-GB" dirty="0"/>
              <a:t>Lavender</a:t>
            </a:r>
          </a:p>
        </p:txBody>
      </p:sp>
    </p:spTree>
    <p:extLst>
      <p:ext uri="{BB962C8B-B14F-4D97-AF65-F5344CB8AC3E}">
        <p14:creationId xmlns:p14="http://schemas.microsoft.com/office/powerpoint/2010/main" val="362373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9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C7D5C-33BD-4BF7-866B-A21A88AC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1700-2007</a:t>
            </a:r>
            <a:endParaRPr lang="en-GB" sz="5400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D7235E15-14CA-4268-A55B-88235A903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28" b="5743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house with a fence around it&#10;&#10;Description automatically generated with low confidence">
            <a:extLst>
              <a:ext uri="{FF2B5EF4-FFF2-40B4-BE49-F238E27FC236}">
                <a16:creationId xmlns:a16="http://schemas.microsoft.com/office/drawing/2014/main" id="{17E415D5-6AB3-4BDB-816F-C08EA4EC1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2" r="3" b="9679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B933-AE6A-4F78-A0A0-E5E96A10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GB" sz="1900" dirty="0"/>
              <a:t>Est 1700 as part of the Little Woodcote estate.</a:t>
            </a:r>
          </a:p>
          <a:p>
            <a:r>
              <a:rPr lang="en-GB" sz="1900" dirty="0"/>
              <a:t>1816 Farm buildings present on Old Lodge Farm site. Labelled ‘Hungry Bottom’</a:t>
            </a:r>
          </a:p>
          <a:p>
            <a:r>
              <a:rPr lang="en-GB" sz="1900" dirty="0"/>
              <a:t>1867 Labelled ‘Little Woodcote’ of which Old lodge farm land is a small part. Almost entirely arable apart from two parcels of land.</a:t>
            </a:r>
          </a:p>
          <a:p>
            <a:r>
              <a:rPr lang="en-GB" sz="1900" dirty="0"/>
              <a:t>1919 Ex-servicemen scheme.</a:t>
            </a:r>
          </a:p>
          <a:p>
            <a:r>
              <a:rPr lang="en-GB" sz="1900" dirty="0"/>
              <a:t>1920-1980 Arable and pig farming.</a:t>
            </a:r>
          </a:p>
          <a:p>
            <a:r>
              <a:rPr lang="en-GB" sz="1900" dirty="0"/>
              <a:t>1988 Diary farm</a:t>
            </a:r>
          </a:p>
          <a:p>
            <a:r>
              <a:rPr lang="en-GB" sz="1900" dirty="0"/>
              <a:t>1990s Decline in management, derelict.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4521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83EAE-31F4-4AA8-AF28-F6418C69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2000-2011 Downlands &amp; Old Surrey Downs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building, enclosure&#10;&#10;Description automatically generated">
            <a:extLst>
              <a:ext uri="{FF2B5EF4-FFF2-40B4-BE49-F238E27FC236}">
                <a16:creationId xmlns:a16="http://schemas.microsoft.com/office/drawing/2014/main" id="{B610F1F2-023D-4A67-951C-A8CD0BE74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6"/>
          <a:stretch/>
        </p:blipFill>
        <p:spPr>
          <a:xfrm>
            <a:off x="4078721" y="883463"/>
            <a:ext cx="3654380" cy="2523744"/>
          </a:xfrm>
          <a:prstGeom prst="rect">
            <a:avLst/>
          </a:prstGeom>
        </p:spPr>
      </p:pic>
      <p:pic>
        <p:nvPicPr>
          <p:cNvPr id="6" name="Picture 5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id="{98C6B054-47DD-4657-8534-072DA01C5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02" b="1"/>
          <a:stretch/>
        </p:blipFill>
        <p:spPr>
          <a:xfrm>
            <a:off x="8166703" y="883463"/>
            <a:ext cx="3225057" cy="2523744"/>
          </a:xfrm>
          <a:prstGeom prst="rect">
            <a:avLst/>
          </a:prstGeom>
        </p:spPr>
      </p:pic>
      <p:pic>
        <p:nvPicPr>
          <p:cNvPr id="9" name="Picture 8" descr="A picture containing hay, pile, old, dirty&#10;&#10;Description automatically generated">
            <a:extLst>
              <a:ext uri="{FF2B5EF4-FFF2-40B4-BE49-F238E27FC236}">
                <a16:creationId xmlns:a16="http://schemas.microsoft.com/office/drawing/2014/main" id="{C0672B15-A754-418C-B53E-4E3534FB64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6"/>
          <a:stretch/>
        </p:blipFill>
        <p:spPr>
          <a:xfrm>
            <a:off x="4284967" y="3564974"/>
            <a:ext cx="3241887" cy="2523744"/>
          </a:xfrm>
          <a:prstGeom prst="rect">
            <a:avLst/>
          </a:prstGeom>
        </p:spPr>
      </p:pic>
      <p:pic>
        <p:nvPicPr>
          <p:cNvPr id="10" name="Picture 9" descr="A group of animals lay in a grassy field&#10;&#10;Description automatically generated with low confidence">
            <a:extLst>
              <a:ext uri="{FF2B5EF4-FFF2-40B4-BE49-F238E27FC236}">
                <a16:creationId xmlns:a16="http://schemas.microsoft.com/office/drawing/2014/main" id="{2CDD0176-258E-449A-88AA-9CFFE610D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" r="11" b="1"/>
          <a:stretch/>
        </p:blipFill>
        <p:spPr>
          <a:xfrm>
            <a:off x="7937505" y="3564973"/>
            <a:ext cx="3694306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0717-9173-4FFF-BF3B-955A1AAB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to work</a:t>
            </a:r>
          </a:p>
        </p:txBody>
      </p:sp>
      <p:pic>
        <p:nvPicPr>
          <p:cNvPr id="6" name="Picture 5" descr="Me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9CBB5630-4972-453C-B10E-EBF649AB3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6" r="13397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4" name="Picture 3" descr="A group of people working in a farm&#10;&#10;Description automatically generated with medium confidence">
            <a:extLst>
              <a:ext uri="{FF2B5EF4-FFF2-40B4-BE49-F238E27FC236}">
                <a16:creationId xmlns:a16="http://schemas.microsoft.com/office/drawing/2014/main" id="{DB6EFB15-4DBF-48DE-9103-43AF8FAC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3" r="-1" b="894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5" name="Content Placeholder 5" descr="A field with a fence and a house in the distance&#10;&#10;Description automatically generated with low confidence">
            <a:extLst>
              <a:ext uri="{FF2B5EF4-FFF2-40B4-BE49-F238E27FC236}">
                <a16:creationId xmlns:a16="http://schemas.microsoft.com/office/drawing/2014/main" id="{2717EF4D-2645-49A0-B5FF-6D1B9BD4C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76" r="2" b="1617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6AAB855-044A-4C10-BF2A-9E9D3E44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2011 - 2018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D6395-A877-494B-B5D5-99F2E5E94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6" r="7898" b="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39" name="Picture 4" descr="A building with a fence around it&#10;&#10;Description automatically generated with low confidence">
            <a:extLst>
              <a:ext uri="{FF2B5EF4-FFF2-40B4-BE49-F238E27FC236}">
                <a16:creationId xmlns:a16="http://schemas.microsoft.com/office/drawing/2014/main" id="{906316B0-DD9B-4EE2-93E0-32F30180CF01}"/>
              </a:ext>
            </a:extLst>
          </p:cNvPr>
          <p:cNvPicPr/>
          <p:nvPr/>
        </p:nvPicPr>
        <p:blipFill rotWithShape="1">
          <a:blip r:embed="rId3" cstate="print"/>
          <a:srcRect t="7281" r="-1" b="12177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</p:spPr>
      </p:pic>
      <p:pic>
        <p:nvPicPr>
          <p:cNvPr id="15" name="Picture 14" descr="A grassy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8E6976-7689-46DB-87F1-D479EF960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6016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B97D942E-09EF-4107-98F4-74DB7F72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CA591-A152-46E7-9A73-BBB39EA0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Wildlife!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5DE73-0AF8-462A-B13A-7DC12FB4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4"/>
          <a:stretch/>
        </p:blipFill>
        <p:spPr>
          <a:xfrm>
            <a:off x="838200" y="364144"/>
            <a:ext cx="3335789" cy="281132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BA4008D-D9CD-433B-B1DF-C27648741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5" r="3191" b="-1"/>
          <a:stretch/>
        </p:blipFill>
        <p:spPr bwMode="auto">
          <a:xfrm>
            <a:off x="4466396" y="364143"/>
            <a:ext cx="3336953" cy="2811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wn Hairstreak (Thecla betulae) - Butterflies &amp; moths - BirdGuides">
            <a:extLst>
              <a:ext uri="{FF2B5EF4-FFF2-40B4-BE49-F238E27FC236}">
                <a16:creationId xmlns:a16="http://schemas.microsoft.com/office/drawing/2014/main" id="{557D53E0-D76B-4CBE-8F93-832EA959C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293" b="1"/>
          <a:stretch/>
        </p:blipFill>
        <p:spPr bwMode="auto">
          <a:xfrm>
            <a:off x="8095756" y="364143"/>
            <a:ext cx="3336953" cy="2811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50B60-472F-46C0-A69E-C82E45AC4BEC}"/>
              </a:ext>
            </a:extLst>
          </p:cNvPr>
          <p:cNvSpPr txBox="1"/>
          <p:nvPr/>
        </p:nvSpPr>
        <p:spPr>
          <a:xfrm>
            <a:off x="5162719" y="3930304"/>
            <a:ext cx="6586915" cy="256355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Sparrowhawk.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Kestrel.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Skylark.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Swift.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Stone Chat.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Chalk grassland.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Newt.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Toad.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Frog.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Shrew.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Pipistrelle bat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Brown Hairstreak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Wheatear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Grey wagtail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Starlings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Bee &amp; Pyramidal orchids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01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99AA-BBBA-4FA8-AF8D-AEBC15FB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Holdback and Pasture Lambing</a:t>
            </a:r>
          </a:p>
        </p:txBody>
      </p:sp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FB4AD6FD-6029-43D3-818B-8A59CDD0C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9" r="16099" b="-2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06606382-3B95-437D-9159-EEA474322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3" r="12394" b="-2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1874ECE-ADF9-4AFE-86F0-19660500C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1" r="12453" b="-1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DC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1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10143</TotalTime>
  <Words>215</Words>
  <Application>Microsoft Office PowerPoint</Application>
  <PresentationFormat>Widescreen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Old lodge farm</vt:lpstr>
      <vt:lpstr>Old lodge farm - History</vt:lpstr>
      <vt:lpstr>PowerPoint Presentation</vt:lpstr>
      <vt:lpstr>1700-2007</vt:lpstr>
      <vt:lpstr>2000-2011 Downlands &amp; Old Surrey Downs</vt:lpstr>
      <vt:lpstr>Getting to work</vt:lpstr>
      <vt:lpstr>2011 - 2018</vt:lpstr>
      <vt:lpstr>Wildlife!</vt:lpstr>
      <vt:lpstr>Holdback and Pasture Lambing</vt:lpstr>
      <vt:lpstr>What are the animals doing? – Making Habitat!</vt:lpstr>
      <vt:lpstr>2014 Saltbox Hill SSSI</vt:lpstr>
      <vt:lpstr>PowerPoint Presentation</vt:lpstr>
      <vt:lpstr>2021 Saltbox Hill</vt:lpstr>
      <vt:lpstr>2012 Stagbury A SSSI</vt:lpstr>
      <vt:lpstr>2020 Stagbury A</vt:lpstr>
      <vt:lpstr>Recent developments 2018+</vt:lpstr>
      <vt:lpstr>PowerPoint Presentation</vt:lpstr>
      <vt:lpstr>PowerPoint Presentation</vt:lpstr>
      <vt:lpstr>Accommodation &amp; toilets</vt:lpstr>
      <vt:lpstr>Education – habitats and farming</vt:lpstr>
      <vt:lpstr>Activity – meetings, courses open days </vt:lpstr>
      <vt:lpstr>Activity – meetings, courses open days </vt:lpstr>
      <vt:lpstr>Friday farm vols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lodge farm</dc:title>
  <dc:creator>Sean Grufferty</dc:creator>
  <cp:lastModifiedBy>Sean Grufferty</cp:lastModifiedBy>
  <cp:revision>63</cp:revision>
  <dcterms:created xsi:type="dcterms:W3CDTF">2021-10-05T09:45:52Z</dcterms:created>
  <dcterms:modified xsi:type="dcterms:W3CDTF">2023-06-30T13:18:28Z</dcterms:modified>
</cp:coreProperties>
</file>