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nva Sans Bold" panose="020B0803030501040103" pitchFamily="34" charset="0"/>
      <p:regular r:id="rId12"/>
    </p:embeddedFont>
    <p:embeddedFont>
      <p:font typeface="Lato" panose="020F0502020204030203" pitchFamily="34" charset="0"/>
      <p:regular r:id="rId13"/>
    </p:embeddedFont>
    <p:embeddedFont>
      <p:font typeface="Lato Bold" panose="020F0502020204030203" pitchFamily="3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53980" y="4213702"/>
            <a:ext cx="15605320" cy="2047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9"/>
              </a:lnSpc>
            </a:pPr>
            <a:r>
              <a:rPr lang="en-US" sz="11999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Sutton Safety Survey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531818" y="3372034"/>
            <a:ext cx="11224364" cy="730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9"/>
              </a:lnSpc>
            </a:pPr>
            <a:r>
              <a:rPr lang="en-US" sz="4242">
                <a:solidFill>
                  <a:srgbClr val="2E2E2E"/>
                </a:solidFill>
                <a:latin typeface="Lato Bold"/>
                <a:ea typeface="Lato Bold"/>
                <a:cs typeface="Lato Bold"/>
                <a:sym typeface="Lato Bold"/>
              </a:rPr>
              <a:t>SGS Student Voice | Young Commissioners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829252" y="6544271"/>
            <a:ext cx="2629495" cy="464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rPr>
              <a:t>18 July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1806072"/>
            <a:ext cx="8357487" cy="3922078"/>
          </a:xfrm>
          <a:custGeom>
            <a:avLst/>
            <a:gdLst/>
            <a:ahLst/>
            <a:cxnLst/>
            <a:rect l="l" t="t" r="r" b="b"/>
            <a:pathLst>
              <a:path w="8357487" h="3922078">
                <a:moveTo>
                  <a:pt x="0" y="0"/>
                </a:moveTo>
                <a:lnTo>
                  <a:pt x="8357487" y="0"/>
                </a:lnTo>
                <a:lnTo>
                  <a:pt x="8357487" y="3922079"/>
                </a:lnTo>
                <a:lnTo>
                  <a:pt x="0" y="39220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902518" y="4800104"/>
            <a:ext cx="8091783" cy="4170334"/>
          </a:xfrm>
          <a:custGeom>
            <a:avLst/>
            <a:gdLst/>
            <a:ahLst/>
            <a:cxnLst/>
            <a:rect l="l" t="t" r="r" b="b"/>
            <a:pathLst>
              <a:path w="8091783" h="4170334">
                <a:moveTo>
                  <a:pt x="0" y="0"/>
                </a:moveTo>
                <a:lnTo>
                  <a:pt x="8091783" y="0"/>
                </a:lnTo>
                <a:lnTo>
                  <a:pt x="8091783" y="4170334"/>
                </a:lnTo>
                <a:lnTo>
                  <a:pt x="0" y="41703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5593310" y="589287"/>
            <a:ext cx="7101380" cy="903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Key Data 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411117" y="9558921"/>
            <a:ext cx="3166369" cy="329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4"/>
              </a:lnSpc>
            </a:pPr>
            <a:r>
              <a:rPr lang="en-US" sz="1917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rPr>
              <a:t>Sutton Safety Survey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51938" y="1886651"/>
            <a:ext cx="6992943" cy="2462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ctr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Nearly half of all respondents have witnessed unsafe/ violent situations promoted on social media. </a:t>
            </a:r>
          </a:p>
          <a:p>
            <a:pPr marL="604519" lvl="1" indent="-302260" algn="ctr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Potential cause of knife crime/ violence within Sutton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826272" y="6227020"/>
            <a:ext cx="6992943" cy="295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ctr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High levels on agreement that Sutton schools need to implement more ways to keep their students safe</a:t>
            </a:r>
          </a:p>
          <a:p>
            <a:pPr marL="604519" lvl="1" indent="-302260" algn="ctr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Conversations to be had on how this can be achieved.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62533" y="1492879"/>
            <a:ext cx="3470681" cy="3470681"/>
          </a:xfrm>
          <a:custGeom>
            <a:avLst/>
            <a:gdLst/>
            <a:ahLst/>
            <a:cxnLst/>
            <a:rect l="l" t="t" r="r" b="b"/>
            <a:pathLst>
              <a:path w="3470681" h="3470681">
                <a:moveTo>
                  <a:pt x="0" y="0"/>
                </a:moveTo>
                <a:lnTo>
                  <a:pt x="3470681" y="0"/>
                </a:lnTo>
                <a:lnTo>
                  <a:pt x="3470681" y="3470681"/>
                </a:lnTo>
                <a:lnTo>
                  <a:pt x="0" y="34706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47740" y="5540556"/>
            <a:ext cx="3385474" cy="3380765"/>
          </a:xfrm>
          <a:custGeom>
            <a:avLst/>
            <a:gdLst/>
            <a:ahLst/>
            <a:cxnLst/>
            <a:rect l="l" t="t" r="r" b="b"/>
            <a:pathLst>
              <a:path w="3385474" h="3380765">
                <a:moveTo>
                  <a:pt x="0" y="0"/>
                </a:moveTo>
                <a:lnTo>
                  <a:pt x="3385474" y="0"/>
                </a:lnTo>
                <a:lnTo>
                  <a:pt x="3385474" y="3380765"/>
                </a:lnTo>
                <a:lnTo>
                  <a:pt x="0" y="33807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485380" y="5787253"/>
            <a:ext cx="1506454" cy="2887371"/>
          </a:xfrm>
          <a:custGeom>
            <a:avLst/>
            <a:gdLst/>
            <a:ahLst/>
            <a:cxnLst/>
            <a:rect l="l" t="t" r="r" b="b"/>
            <a:pathLst>
              <a:path w="1506454" h="2887371">
                <a:moveTo>
                  <a:pt x="0" y="0"/>
                </a:moveTo>
                <a:lnTo>
                  <a:pt x="1506454" y="0"/>
                </a:lnTo>
                <a:lnTo>
                  <a:pt x="1506454" y="2887371"/>
                </a:lnTo>
                <a:lnTo>
                  <a:pt x="0" y="28873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593310" y="589287"/>
            <a:ext cx="7101380" cy="903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Key Data 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411117" y="9558921"/>
            <a:ext cx="3166369" cy="329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4"/>
              </a:lnSpc>
            </a:pPr>
            <a:r>
              <a:rPr lang="en-US" sz="1917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rPr>
              <a:t>Sutton Safety Survey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94686" y="1891987"/>
            <a:ext cx="10333620" cy="3863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3577" lvl="1" indent="-296788" algn="just">
              <a:lnSpc>
                <a:spcPts val="3849"/>
              </a:lnSpc>
              <a:buFont typeface="Arial"/>
              <a:buChar char="•"/>
            </a:pPr>
            <a:r>
              <a:rPr lang="en-US" sz="274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Over 15 different schools participated within the survey.</a:t>
            </a:r>
          </a:p>
          <a:p>
            <a:pPr marL="593577" lvl="1" indent="-296788" algn="just">
              <a:lnSpc>
                <a:spcPts val="3849"/>
              </a:lnSpc>
              <a:buFont typeface="Arial"/>
              <a:buChar char="•"/>
            </a:pPr>
            <a:r>
              <a:rPr lang="en-US" sz="274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Highest  number of participants within the survey were from Sutton Grammar School, Overton Grange, Glenthorne High School and Wallington County Grammar School </a:t>
            </a:r>
          </a:p>
          <a:p>
            <a:pPr marL="593577" lvl="1" indent="-296788" algn="just">
              <a:lnSpc>
                <a:spcPts val="3849"/>
              </a:lnSpc>
              <a:buFont typeface="Arial"/>
              <a:buChar char="•"/>
            </a:pPr>
            <a:r>
              <a:rPr lang="en-US" sz="274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These four schools alone made up 1,297 of the total 1,508 responses </a:t>
            </a:r>
          </a:p>
          <a:p>
            <a:pPr algn="just">
              <a:lnSpc>
                <a:spcPts val="3849"/>
              </a:lnSpc>
            </a:pPr>
            <a:endParaRPr lang="en-US" sz="2749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994301" y="5971342"/>
            <a:ext cx="7884946" cy="1920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3726" lvl="1" indent="-296863" algn="just">
              <a:lnSpc>
                <a:spcPts val="3850"/>
              </a:lnSpc>
              <a:buFont typeface="Arial"/>
              <a:buChar char="•"/>
            </a:pPr>
            <a:r>
              <a:rPr lang="en-US" sz="275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Participation by year group was even with the largest number of responses coming from KS3 students.</a:t>
            </a:r>
          </a:p>
          <a:p>
            <a:pPr marL="593726" lvl="1" indent="-296863" algn="just">
              <a:lnSpc>
                <a:spcPts val="3850"/>
              </a:lnSpc>
              <a:buFont typeface="Arial"/>
              <a:buChar char="•"/>
            </a:pPr>
            <a:r>
              <a:rPr lang="en-US" sz="275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 noticeable drop off for year 11 and 13s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8166" y="1904280"/>
            <a:ext cx="8256136" cy="3780643"/>
          </a:xfrm>
          <a:custGeom>
            <a:avLst/>
            <a:gdLst/>
            <a:ahLst/>
            <a:cxnLst/>
            <a:rect l="l" t="t" r="r" b="b"/>
            <a:pathLst>
              <a:path w="8256136" h="3780643">
                <a:moveTo>
                  <a:pt x="0" y="0"/>
                </a:moveTo>
                <a:lnTo>
                  <a:pt x="8256135" y="0"/>
                </a:lnTo>
                <a:lnTo>
                  <a:pt x="8256135" y="3780643"/>
                </a:lnTo>
                <a:lnTo>
                  <a:pt x="0" y="37806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29" b="-2639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9691046" y="4956353"/>
            <a:ext cx="8057665" cy="4301947"/>
          </a:xfrm>
          <a:custGeom>
            <a:avLst/>
            <a:gdLst/>
            <a:ahLst/>
            <a:cxnLst/>
            <a:rect l="l" t="t" r="r" b="b"/>
            <a:pathLst>
              <a:path w="8057665" h="4301947">
                <a:moveTo>
                  <a:pt x="0" y="0"/>
                </a:moveTo>
                <a:lnTo>
                  <a:pt x="8057665" y="0"/>
                </a:lnTo>
                <a:lnTo>
                  <a:pt x="8057665" y="4301947"/>
                </a:lnTo>
                <a:lnTo>
                  <a:pt x="0" y="43019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06" b="-806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5593310" y="589287"/>
            <a:ext cx="7101380" cy="903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Key Data 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411117" y="9558921"/>
            <a:ext cx="3166369" cy="329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4"/>
              </a:lnSpc>
            </a:pPr>
            <a:r>
              <a:rPr lang="en-US" sz="1917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rPr>
              <a:t>Sutton Safety Survey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691046" y="1856655"/>
            <a:ext cx="7791665" cy="2781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8961" lvl="1" indent="-284480" algn="l">
              <a:lnSpc>
                <a:spcPts val="3689"/>
              </a:lnSpc>
              <a:buFont typeface="Arial"/>
              <a:buChar char="•"/>
            </a:pPr>
            <a:r>
              <a:rPr lang="en-US" sz="2635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Disproportionate male input into the survey with 961 males completing the survey compared to 494 females </a:t>
            </a:r>
          </a:p>
          <a:p>
            <a:pPr marL="568961" lvl="1" indent="-284480" algn="l">
              <a:lnSpc>
                <a:spcPts val="3689"/>
              </a:lnSpc>
              <a:buFont typeface="Arial"/>
              <a:buChar char="•"/>
            </a:pPr>
            <a:r>
              <a:rPr lang="en-US" sz="2635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Key aim is to ensure we reach more girls schools better to allow for a more representative sample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38166" y="6477262"/>
            <a:ext cx="7791665" cy="1847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8961" lvl="1" indent="-284480" algn="l">
              <a:lnSpc>
                <a:spcPts val="3689"/>
              </a:lnSpc>
              <a:buFont typeface="Arial"/>
              <a:buChar char="•"/>
            </a:pPr>
            <a:r>
              <a:rPr lang="en-US" sz="2635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Survey also gave an insight into perceptions of safety from those living outside of Sutton  (as seen form 622 (41.2% ) living outside the borough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454679" y="1903229"/>
            <a:ext cx="9212904" cy="4128130"/>
          </a:xfrm>
          <a:custGeom>
            <a:avLst/>
            <a:gdLst/>
            <a:ahLst/>
            <a:cxnLst/>
            <a:rect l="l" t="t" r="r" b="b"/>
            <a:pathLst>
              <a:path w="9212904" h="4128130">
                <a:moveTo>
                  <a:pt x="0" y="0"/>
                </a:moveTo>
                <a:lnTo>
                  <a:pt x="9212904" y="0"/>
                </a:lnTo>
                <a:lnTo>
                  <a:pt x="9212904" y="4128129"/>
                </a:lnTo>
                <a:lnTo>
                  <a:pt x="0" y="41281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645817" y="5143500"/>
            <a:ext cx="7485336" cy="4114800"/>
          </a:xfrm>
          <a:custGeom>
            <a:avLst/>
            <a:gdLst/>
            <a:ahLst/>
            <a:cxnLst/>
            <a:rect l="l" t="t" r="r" b="b"/>
            <a:pathLst>
              <a:path w="7485336" h="4114800">
                <a:moveTo>
                  <a:pt x="0" y="0"/>
                </a:moveTo>
                <a:lnTo>
                  <a:pt x="7485336" y="0"/>
                </a:lnTo>
                <a:lnTo>
                  <a:pt x="74853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57" r="-857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5593310" y="589287"/>
            <a:ext cx="7101380" cy="903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Key Data 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411117" y="9558921"/>
            <a:ext cx="3166369" cy="329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4"/>
              </a:lnSpc>
            </a:pPr>
            <a:r>
              <a:rPr lang="en-US" sz="1917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rPr>
              <a:t>Sutton Safety Survey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454679" y="6826188"/>
            <a:ext cx="9144000" cy="1918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6509" lvl="1" indent="-293255" algn="ctr">
              <a:lnSpc>
                <a:spcPts val="3803"/>
              </a:lnSpc>
              <a:buFont typeface="Arial"/>
              <a:buChar char="•"/>
            </a:pPr>
            <a:r>
              <a:rPr lang="en-US" sz="2716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Over 1,200 students who completed the survey responded that they had been aware of ‘safety-disrupting incidents’ within Sutton. Notably the stabbings in the High Street last year.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93598" y="2090706"/>
            <a:ext cx="7950402" cy="3481997"/>
          </a:xfrm>
          <a:custGeom>
            <a:avLst/>
            <a:gdLst/>
            <a:ahLst/>
            <a:cxnLst/>
            <a:rect l="l" t="t" r="r" b="b"/>
            <a:pathLst>
              <a:path w="7950402" h="3481997">
                <a:moveTo>
                  <a:pt x="0" y="0"/>
                </a:moveTo>
                <a:lnTo>
                  <a:pt x="7950402" y="0"/>
                </a:lnTo>
                <a:lnTo>
                  <a:pt x="7950402" y="3481997"/>
                </a:lnTo>
                <a:lnTo>
                  <a:pt x="0" y="34819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208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193598" y="5817001"/>
            <a:ext cx="7950402" cy="3585102"/>
          </a:xfrm>
          <a:custGeom>
            <a:avLst/>
            <a:gdLst/>
            <a:ahLst/>
            <a:cxnLst/>
            <a:rect l="l" t="t" r="r" b="b"/>
            <a:pathLst>
              <a:path w="7950402" h="3585102">
                <a:moveTo>
                  <a:pt x="0" y="0"/>
                </a:moveTo>
                <a:lnTo>
                  <a:pt x="7950402" y="0"/>
                </a:lnTo>
                <a:lnTo>
                  <a:pt x="7950402" y="3585101"/>
                </a:lnTo>
                <a:lnTo>
                  <a:pt x="0" y="35851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16" r="-516" b="-10843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5593310" y="589287"/>
            <a:ext cx="7101380" cy="903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Key Data 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411117" y="9558921"/>
            <a:ext cx="3166369" cy="329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4"/>
              </a:lnSpc>
            </a:pPr>
            <a:r>
              <a:rPr lang="en-US" sz="1917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rPr>
              <a:t>Sutton Safety Survey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466322" y="2761796"/>
            <a:ext cx="8003937" cy="2092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1503" lvl="1" indent="-255752" algn="ctr">
              <a:lnSpc>
                <a:spcPts val="3316"/>
              </a:lnSpc>
              <a:buFont typeface="Arial"/>
              <a:buChar char="•"/>
            </a:pPr>
            <a:r>
              <a:rPr lang="en-US" sz="236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Despite an awareness of such incidences young people feel relatively safe within Sutton.</a:t>
            </a:r>
          </a:p>
          <a:p>
            <a:pPr marL="511503" lvl="1" indent="-255752" algn="ctr">
              <a:lnSpc>
                <a:spcPts val="3316"/>
              </a:lnSpc>
              <a:buFont typeface="Arial"/>
              <a:buChar char="•"/>
            </a:pPr>
            <a:r>
              <a:rPr lang="en-US" sz="236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highest number of students rated Sutton 7/8 out of 10 on safety.</a:t>
            </a:r>
          </a:p>
          <a:p>
            <a:pPr algn="ctr">
              <a:lnSpc>
                <a:spcPts val="3316"/>
              </a:lnSpc>
            </a:pPr>
            <a:endParaRPr lang="en-US" sz="2369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466322" y="6576545"/>
            <a:ext cx="8003937" cy="1250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1503" lvl="1" indent="-255752" algn="ctr">
              <a:lnSpc>
                <a:spcPts val="3316"/>
              </a:lnSpc>
              <a:buFont typeface="Arial"/>
              <a:buChar char="•"/>
            </a:pPr>
            <a:r>
              <a:rPr lang="en-US" sz="236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Overall mixed picture on changing feelings surrounding Sutton and safety as a consequence of recent crime within the borough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854272"/>
            <a:ext cx="8473357" cy="3770200"/>
          </a:xfrm>
          <a:custGeom>
            <a:avLst/>
            <a:gdLst/>
            <a:ahLst/>
            <a:cxnLst/>
            <a:rect l="l" t="t" r="r" b="b"/>
            <a:pathLst>
              <a:path w="8473357" h="3770200">
                <a:moveTo>
                  <a:pt x="0" y="0"/>
                </a:moveTo>
                <a:lnTo>
                  <a:pt x="8473357" y="0"/>
                </a:lnTo>
                <a:lnTo>
                  <a:pt x="8473357" y="3770200"/>
                </a:lnTo>
                <a:lnTo>
                  <a:pt x="0" y="3770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775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9947641" y="5261672"/>
            <a:ext cx="7644713" cy="3996628"/>
          </a:xfrm>
          <a:custGeom>
            <a:avLst/>
            <a:gdLst/>
            <a:ahLst/>
            <a:cxnLst/>
            <a:rect l="l" t="t" r="r" b="b"/>
            <a:pathLst>
              <a:path w="7644713" h="3996628">
                <a:moveTo>
                  <a:pt x="0" y="0"/>
                </a:moveTo>
                <a:lnTo>
                  <a:pt x="7644713" y="0"/>
                </a:lnTo>
                <a:lnTo>
                  <a:pt x="7644713" y="3996628"/>
                </a:lnTo>
                <a:lnTo>
                  <a:pt x="0" y="39966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5593310" y="589287"/>
            <a:ext cx="7101380" cy="903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Key Data 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411117" y="9558921"/>
            <a:ext cx="3166369" cy="329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4"/>
              </a:lnSpc>
            </a:pPr>
            <a:r>
              <a:rPr lang="en-US" sz="1917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rPr>
              <a:t>Sutton Safety Survey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47641" y="2172191"/>
            <a:ext cx="7606271" cy="2353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4373" lvl="1" indent="-287187" algn="ctr">
              <a:lnSpc>
                <a:spcPts val="3724"/>
              </a:lnSpc>
              <a:buFont typeface="Arial"/>
              <a:buChar char="•"/>
            </a:pPr>
            <a:r>
              <a:rPr lang="en-US" sz="266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large proportion of students are concerned that such incidences relating to knife violence in the borough may potentially affect or involve themselves (45%)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37729" y="7202836"/>
            <a:ext cx="7606271" cy="1407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4373" lvl="1" indent="-287187" algn="ctr">
              <a:lnSpc>
                <a:spcPts val="3724"/>
              </a:lnSpc>
              <a:buFont typeface="Arial"/>
              <a:buChar char="•"/>
            </a:pPr>
            <a:r>
              <a:rPr lang="en-US" sz="266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248 out of 1,508 students have either witnessed or been a victim of an incident within Sutton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47568" y="1915212"/>
            <a:ext cx="7896432" cy="3778102"/>
          </a:xfrm>
          <a:custGeom>
            <a:avLst/>
            <a:gdLst/>
            <a:ahLst/>
            <a:cxnLst/>
            <a:rect l="l" t="t" r="r" b="b"/>
            <a:pathLst>
              <a:path w="7896432" h="3778102">
                <a:moveTo>
                  <a:pt x="0" y="0"/>
                </a:moveTo>
                <a:lnTo>
                  <a:pt x="7896432" y="0"/>
                </a:lnTo>
                <a:lnTo>
                  <a:pt x="7896432" y="3778102"/>
                </a:lnTo>
                <a:lnTo>
                  <a:pt x="0" y="37781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9769364" y="5693314"/>
            <a:ext cx="7489936" cy="3456022"/>
          </a:xfrm>
          <a:custGeom>
            <a:avLst/>
            <a:gdLst/>
            <a:ahLst/>
            <a:cxnLst/>
            <a:rect l="l" t="t" r="r" b="b"/>
            <a:pathLst>
              <a:path w="7489936" h="3456022">
                <a:moveTo>
                  <a:pt x="0" y="0"/>
                </a:moveTo>
                <a:lnTo>
                  <a:pt x="7489936" y="0"/>
                </a:lnTo>
                <a:lnTo>
                  <a:pt x="7489936" y="3456022"/>
                </a:lnTo>
                <a:lnTo>
                  <a:pt x="0" y="34560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5593310" y="589287"/>
            <a:ext cx="7101380" cy="903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Key Data 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411117" y="9558921"/>
            <a:ext cx="3166369" cy="329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4"/>
              </a:lnSpc>
            </a:pPr>
            <a:r>
              <a:rPr lang="en-US" sz="1917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rPr>
              <a:t>Sutton Safety Survey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9818" y="2150197"/>
            <a:ext cx="6969482" cy="319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1" lvl="1" indent="-280670" algn="ctr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Despite the number of students experiencing serious crime falling dramatically as the number of encounters increases, cumulatively nearly 250 respondents  have experienced such crime as fequently more than 5 times.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13523" y="6409135"/>
            <a:ext cx="6164523" cy="196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ctr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Overall mixed feelings upon students reactions to reporting an incident they have been a victim of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6833" y="1827990"/>
            <a:ext cx="8427167" cy="4245050"/>
          </a:xfrm>
          <a:custGeom>
            <a:avLst/>
            <a:gdLst/>
            <a:ahLst/>
            <a:cxnLst/>
            <a:rect l="l" t="t" r="r" b="b"/>
            <a:pathLst>
              <a:path w="8427167" h="4245050">
                <a:moveTo>
                  <a:pt x="0" y="0"/>
                </a:moveTo>
                <a:lnTo>
                  <a:pt x="8427167" y="0"/>
                </a:lnTo>
                <a:lnTo>
                  <a:pt x="8427167" y="4245050"/>
                </a:lnTo>
                <a:lnTo>
                  <a:pt x="0" y="42450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9406411" y="5431308"/>
            <a:ext cx="8357731" cy="3826992"/>
          </a:xfrm>
          <a:custGeom>
            <a:avLst/>
            <a:gdLst/>
            <a:ahLst/>
            <a:cxnLst/>
            <a:rect l="l" t="t" r="r" b="b"/>
            <a:pathLst>
              <a:path w="8357731" h="3826992">
                <a:moveTo>
                  <a:pt x="0" y="0"/>
                </a:moveTo>
                <a:lnTo>
                  <a:pt x="8357731" y="0"/>
                </a:lnTo>
                <a:lnTo>
                  <a:pt x="8357731" y="3826992"/>
                </a:lnTo>
                <a:lnTo>
                  <a:pt x="0" y="38269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5593310" y="589287"/>
            <a:ext cx="7101380" cy="903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Key Data 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411117" y="9558921"/>
            <a:ext cx="3166369" cy="329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4"/>
              </a:lnSpc>
            </a:pPr>
            <a:r>
              <a:rPr lang="en-US" sz="1917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rPr>
              <a:t>Sutton Safety Survey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48155" y="7102467"/>
            <a:ext cx="6164523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ctr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Uncertainty over how to reach a safe place - depends on area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120284" y="2202254"/>
            <a:ext cx="6164523" cy="2462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ctr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Large proportion of students are unaware of ways in which they can report incidences they have seen/ been a victim of. Over 150 students.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4198" y="2219609"/>
            <a:ext cx="7329794" cy="3812947"/>
          </a:xfrm>
          <a:custGeom>
            <a:avLst/>
            <a:gdLst/>
            <a:ahLst/>
            <a:cxnLst/>
            <a:rect l="l" t="t" r="r" b="b"/>
            <a:pathLst>
              <a:path w="7329794" h="3812947">
                <a:moveTo>
                  <a:pt x="0" y="0"/>
                </a:moveTo>
                <a:lnTo>
                  <a:pt x="7329794" y="0"/>
                </a:lnTo>
                <a:lnTo>
                  <a:pt x="7329794" y="3812947"/>
                </a:lnTo>
                <a:lnTo>
                  <a:pt x="0" y="3812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9456686" y="5143500"/>
            <a:ext cx="7986964" cy="4074982"/>
          </a:xfrm>
          <a:custGeom>
            <a:avLst/>
            <a:gdLst/>
            <a:ahLst/>
            <a:cxnLst/>
            <a:rect l="l" t="t" r="r" b="b"/>
            <a:pathLst>
              <a:path w="7986964" h="4074982">
                <a:moveTo>
                  <a:pt x="0" y="0"/>
                </a:moveTo>
                <a:lnTo>
                  <a:pt x="7986965" y="0"/>
                </a:lnTo>
                <a:lnTo>
                  <a:pt x="7986965" y="4074982"/>
                </a:lnTo>
                <a:lnTo>
                  <a:pt x="0" y="40749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5593310" y="589287"/>
            <a:ext cx="7101380" cy="903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Key Data 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411117" y="9558921"/>
            <a:ext cx="3166369" cy="329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4"/>
              </a:lnSpc>
            </a:pPr>
            <a:r>
              <a:rPr lang="en-US" sz="1917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rPr>
              <a:t>Sutton Safety Survey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456686" y="2660623"/>
            <a:ext cx="7420385" cy="1527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9428" lvl="1" indent="-314714" algn="ctr">
              <a:lnSpc>
                <a:spcPts val="4081"/>
              </a:lnSpc>
              <a:buFont typeface="Arial"/>
              <a:buChar char="•"/>
            </a:pPr>
            <a:r>
              <a:rPr lang="en-US" sz="2915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Over 400 students to agreed that they have not been informed of ways in which they can stay safe in Sutton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6425185"/>
            <a:ext cx="8020791" cy="2413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9576" lvl="1" indent="-294788" algn="ctr">
              <a:lnSpc>
                <a:spcPts val="3823"/>
              </a:lnSpc>
              <a:buFont typeface="Arial"/>
              <a:buChar char="•"/>
            </a:pPr>
            <a:r>
              <a:rPr lang="en-US" sz="273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Over 1,200 students agreed that the borough needs to implement more ways to stay safe within Sutton </a:t>
            </a:r>
          </a:p>
          <a:p>
            <a:pPr marL="589576" lvl="1" indent="-294788" algn="ctr">
              <a:lnSpc>
                <a:spcPts val="3823"/>
              </a:lnSpc>
              <a:buFont typeface="Arial"/>
              <a:buChar char="•"/>
            </a:pPr>
            <a:r>
              <a:rPr lang="en-US" sz="273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There is a need to explore the ways in which keeping young people safe can be achieved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Business Presentation</dc:title>
  <cp:lastModifiedBy>joseph.dean1028@gmail.com</cp:lastModifiedBy>
  <cp:revision>3</cp:revision>
  <dcterms:created xsi:type="dcterms:W3CDTF">2006-08-16T00:00:00Z</dcterms:created>
  <dcterms:modified xsi:type="dcterms:W3CDTF">2024-07-17T22:46:47Z</dcterms:modified>
  <dc:identifier>DAGIUKgvh6Y</dc:identifier>
</cp:coreProperties>
</file>