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4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Maitree"/>
      <p:regular r:id="rId33"/>
      <p:bold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Montserrat Medium"/>
      <p:regular r:id="rId39"/>
      <p:bold r:id="rId40"/>
      <p:italic r:id="rId41"/>
      <p:boldItalic r:id="rId42"/>
    </p:embeddedFont>
    <p:embeddedFont>
      <p:font typeface="Montserrat Ligh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iT04+mTdVKAYrYh2Qp1JA/vvW2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.fntdata"/><Relationship Id="rId20" Type="http://schemas.openxmlformats.org/officeDocument/2006/relationships/slide" Target="slides/slide13.xml"/><Relationship Id="rId42" Type="http://schemas.openxmlformats.org/officeDocument/2006/relationships/font" Target="fonts/MontserratMedium-boldItalic.fntdata"/><Relationship Id="rId41" Type="http://schemas.openxmlformats.org/officeDocument/2006/relationships/font" Target="fonts/MontserratMedium-italic.fntdata"/><Relationship Id="rId22" Type="http://schemas.openxmlformats.org/officeDocument/2006/relationships/slide" Target="slides/slide15.xml"/><Relationship Id="rId44" Type="http://schemas.openxmlformats.org/officeDocument/2006/relationships/font" Target="fonts/MontserratLight-bold.fntdata"/><Relationship Id="rId21" Type="http://schemas.openxmlformats.org/officeDocument/2006/relationships/slide" Target="slides/slide14.xml"/><Relationship Id="rId43" Type="http://schemas.openxmlformats.org/officeDocument/2006/relationships/font" Target="fonts/MontserratLight-regular.fntdata"/><Relationship Id="rId24" Type="http://schemas.openxmlformats.org/officeDocument/2006/relationships/slide" Target="slides/slide17.xml"/><Relationship Id="rId46" Type="http://schemas.openxmlformats.org/officeDocument/2006/relationships/font" Target="fonts/MontserratLight-boldItalic.fntdata"/><Relationship Id="rId23" Type="http://schemas.openxmlformats.org/officeDocument/2006/relationships/slide" Target="slides/slide16.xml"/><Relationship Id="rId45" Type="http://schemas.openxmlformats.org/officeDocument/2006/relationships/font" Target="fonts/MontserratLight-italic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customschemas.google.com/relationships/presentationmetadata" Target="meta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Maitree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5.xml"/><Relationship Id="rId34" Type="http://schemas.openxmlformats.org/officeDocument/2006/relationships/font" Target="fonts/Maitree-bold.fntdata"/><Relationship Id="rId15" Type="http://schemas.openxmlformats.org/officeDocument/2006/relationships/slide" Target="slides/slide8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-bold.fntdata"/><Relationship Id="rId17" Type="http://schemas.openxmlformats.org/officeDocument/2006/relationships/slide" Target="slides/slide10.xml"/><Relationship Id="rId39" Type="http://schemas.openxmlformats.org/officeDocument/2006/relationships/font" Target="fonts/MontserratMedium-regular.fntdata"/><Relationship Id="rId16" Type="http://schemas.openxmlformats.org/officeDocument/2006/relationships/slide" Target="slides/slide9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aitree"/>
              <a:buNone/>
            </a:pPr>
            <a:r>
              <a:t/>
            </a:r>
            <a:endParaRPr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Speaker notes: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aitree"/>
              <a:buChar char="●"/>
            </a:pPr>
            <a:r>
              <a:rPr lang="en-GB">
                <a:solidFill>
                  <a:schemeClr val="dk1"/>
                </a:solidFill>
                <a:latin typeface="Maitree"/>
                <a:ea typeface="Maitree"/>
                <a:cs typeface="Maitree"/>
                <a:sym typeface="Maitree"/>
              </a:rPr>
              <a:t>The first part of your postcode will likely be the first 2,3 or 4 letters. For example, if your postcode is NW6 4RN, simply enter NW6.</a:t>
            </a:r>
            <a:endParaRPr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itree"/>
              <a:buChar char="●"/>
            </a:pPr>
            <a:r>
              <a:rPr lang="en-GB" sz="1200">
                <a:solidFill>
                  <a:schemeClr val="dk1"/>
                </a:solidFill>
                <a:latin typeface="Maitree"/>
                <a:ea typeface="Maitree"/>
                <a:cs typeface="Maitree"/>
                <a:sym typeface="Maitree"/>
              </a:rPr>
              <a:t>Or, using the drop down list, you can choose your area and then choose the place that’s closest to you. </a:t>
            </a:r>
            <a:endParaRPr sz="1200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50">
              <a:solidFill>
                <a:srgbClr val="1D1C1D"/>
              </a:solidFill>
              <a:highlight>
                <a:srgbClr val="F8F8F8"/>
              </a:highlight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150">
                <a:solidFill>
                  <a:srgbClr val="1D1C1D"/>
                </a:solidFill>
                <a:highlight>
                  <a:schemeClr val="lt1"/>
                </a:highlight>
                <a:latin typeface="Maitree"/>
                <a:ea typeface="Maitree"/>
                <a:cs typeface="Maitree"/>
                <a:sym typeface="Maitree"/>
              </a:rPr>
              <a:t>Guidance to KEL ‼️:</a:t>
            </a:r>
            <a:r>
              <a:rPr lang="en-GB" sz="1150">
                <a:solidFill>
                  <a:srgbClr val="1D1C1D"/>
                </a:solidFill>
                <a:highlight>
                  <a:schemeClr val="lt1"/>
                </a:highlight>
                <a:latin typeface="Maitree"/>
                <a:ea typeface="Maitree"/>
                <a:cs typeface="Maitree"/>
                <a:sym typeface="Maitree"/>
              </a:rPr>
              <a:t> Please try and ensure you know the area/location and sub-location/place for whatever school or setting you’re presenting in and try to emphasise this to your audience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Maitree"/>
              <a:ea typeface="Maitree"/>
              <a:cs typeface="Maitree"/>
              <a:sym typeface="Maitr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aa78558c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27aa78558c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ea1ad313f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29ea1ad313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rgbClr val="FF4566"/>
                </a:solidFill>
                <a:latin typeface="Montserrat"/>
                <a:ea typeface="Montserrat"/>
                <a:cs typeface="Montserrat"/>
                <a:sym typeface="Montserrat"/>
              </a:rPr>
              <a:t>OPTIONAL for those that want it</a:t>
            </a:r>
            <a:endParaRPr sz="1200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7fe8fa8f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267fe8fa8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itree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7aa78558c3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27aa78558c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f61e495ba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5f61e495b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5d7e38a83a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25d7e38a83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7a27fbdf9b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27a27fbdf9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111ffe5a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6111ffe5a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7aa78558c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27aa78558c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f61e495ba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5f61e495ba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aitree"/>
              <a:ea typeface="Maitree"/>
              <a:cs typeface="Maitree"/>
              <a:sym typeface="Maitre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ea1ad313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9ea1ad313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f61e495ba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5f61e495ba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ea4af726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9ea4af72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ADD INSERTS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111ffe5aa_0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6111ffe5a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9"/>
          <p:cNvSpPr txBox="1"/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1900" lIns="83800" spcFirstLastPara="1" rIns="83800" wrap="square" tIns="4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" type="body"/>
          </p:nvPr>
        </p:nvSpPr>
        <p:spPr>
          <a:xfrm>
            <a:off x="946404" y="1371601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rmAutofit/>
          </a:bodyPr>
          <a:lstStyle>
            <a:lvl1pPr indent="-317500" lvl="0" marL="45720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1pPr>
            <a:lvl2pPr indent="-3365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0" type="dt"/>
          </p:nvPr>
        </p:nvSpPr>
        <p:spPr>
          <a:xfrm rot="-5400000">
            <a:off x="8069683" y="748949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9"/>
          <p:cNvSpPr txBox="1"/>
          <p:nvPr>
            <p:ph idx="11" type="ftr"/>
          </p:nvPr>
        </p:nvSpPr>
        <p:spPr>
          <a:xfrm rot="-5400000">
            <a:off x="7441033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9"/>
          <p:cNvSpPr txBox="1"/>
          <p:nvPr>
            <p:ph idx="12" type="sldNum"/>
          </p:nvPr>
        </p:nvSpPr>
        <p:spPr>
          <a:xfrm>
            <a:off x="8441055" y="4629151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25150" spcFirstLastPara="1" rIns="25150" wrap="square" tIns="419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58" name="Google Shape;58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/>
          <p:nvPr>
            <p:ph type="title"/>
          </p:nvPr>
        </p:nvSpPr>
        <p:spPr>
          <a:xfrm>
            <a:off x="946404" y="274320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1900" lIns="83800" spcFirstLastPara="1" rIns="83800" wrap="square" tIns="419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1" type="body"/>
          </p:nvPr>
        </p:nvSpPr>
        <p:spPr>
          <a:xfrm>
            <a:off x="946404" y="1371601"/>
            <a:ext cx="6446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rmAutofit/>
          </a:bodyPr>
          <a:lstStyle>
            <a:lvl1pPr indent="-317500" lvl="0" marL="457200" algn="l">
              <a:lnSpc>
                <a:spcPct val="95000"/>
              </a:lnSpc>
              <a:spcBef>
                <a:spcPts val="1300"/>
              </a:spcBef>
              <a:spcAft>
                <a:spcPts val="0"/>
              </a:spcAft>
              <a:buSzPts val="1400"/>
              <a:buChar char="●"/>
              <a:defRPr/>
            </a:lvl1pPr>
            <a:lvl2pPr indent="-33655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0" type="dt"/>
          </p:nvPr>
        </p:nvSpPr>
        <p:spPr>
          <a:xfrm rot="-5400000">
            <a:off x="8069684" y="748950"/>
            <a:ext cx="1428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11" type="ftr"/>
          </p:nvPr>
        </p:nvSpPr>
        <p:spPr>
          <a:xfrm rot="-5400000">
            <a:off x="7441033" y="3034950"/>
            <a:ext cx="2685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spcFirstLastPara="1" rIns="83800" wrap="square" tIns="4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8441055" y="4629151"/>
            <a:ext cx="685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25150" spcFirstLastPara="1" rIns="25150" wrap="square" tIns="419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68" name="Google Shape;68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1" name="Google Shape;7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72" name="Google Shape;72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5" name="Google Shape;75;p6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6" name="Google Shape;76;p6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77" name="Google Shape;77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0" name="Google Shape;80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83" name="Google Shape;83;p6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84" name="Google Shape;84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87" name="Google Shape;87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83800" lIns="83800" spcFirstLastPara="1" rIns="83800" wrap="square" tIns="8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1" name="Google Shape;91;p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2" name="Google Shape;92;p6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93" name="Google Shape;93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96" name="Google Shape;96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83800" lIns="83800" spcFirstLastPara="1" rIns="83800" wrap="square" tIns="8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99" name="Google Shape;99;p6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indent="-3365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00" name="Google Shape;100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p3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0" name="Google Shape;120;p8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4" name="Google Shape;124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8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8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8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" name="Google Shape;13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9" name="Google Shape;139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3" name="Google Shape;143;p8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4" name="Google Shape;144;p8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1" name="Google Shape;151;p9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5" name="Google Shape;165;p7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6" name="Google Shape;166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9" name="Google Shape;169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3" name="Google Shape;173;p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4" name="Google Shape;174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7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1" name="Google Shape;181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4" name="Google Shape;184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8" name="Google Shape;188;p7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9" name="Google Shape;189;p7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93" name="Google Shape;193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6" name="Google Shape;196;p8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2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3800" lIns="83800" spcFirstLastPara="1" rIns="83800" wrap="square" tIns="838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800" lIns="83800" spcFirstLastPara="1" rIns="83800" wrap="square" tIns="8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R3jmyttyBTqSdr-rPiVrc5NSY1aEVs_X/view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X0HSqHakLTX8TRzQJucHkEv2hU_D8b2e/view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Relationship Id="rId7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/>
        </p:nvSpPr>
        <p:spPr>
          <a:xfrm>
            <a:off x="412975" y="1717063"/>
            <a:ext cx="50181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Sarabun"/>
              <a:buNone/>
            </a:pPr>
            <a:r>
              <a:rPr b="0" i="0" lang="en-GB" sz="23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Free, safe, anonymous and online mental health support </a:t>
            </a:r>
            <a:endParaRPr b="0" i="0" sz="23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100" y="754825"/>
            <a:ext cx="2604550" cy="9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"/>
          <p:cNvSpPr txBox="1"/>
          <p:nvPr/>
        </p:nvSpPr>
        <p:spPr>
          <a:xfrm>
            <a:off x="412975" y="2801100"/>
            <a:ext cx="260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3100" u="none" cap="none" strike="noStrik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kooth.com</a:t>
            </a:r>
            <a:endParaRPr b="1" i="0" sz="31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>
            <p:ph idx="1" type="subTitle"/>
          </p:nvPr>
        </p:nvSpPr>
        <p:spPr>
          <a:xfrm>
            <a:off x="311700" y="1277250"/>
            <a:ext cx="85206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30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A little bit about …</a:t>
            </a:r>
            <a:endParaRPr sz="30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7" name="Google Shape;2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700" y="2006775"/>
            <a:ext cx="2960600" cy="10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9"/>
          <p:cNvSpPr txBox="1"/>
          <p:nvPr/>
        </p:nvSpPr>
        <p:spPr>
          <a:xfrm>
            <a:off x="1959450" y="3029625"/>
            <a:ext cx="5225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online mental </a:t>
            </a:r>
            <a:br>
              <a:rPr b="0" i="0" lang="en-GB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0" i="0" lang="en-GB" sz="2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wellbeing community</a:t>
            </a:r>
            <a:endParaRPr b="0" i="0" sz="20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/>
        </p:nvSpPr>
        <p:spPr>
          <a:xfrm>
            <a:off x="167326" y="2771525"/>
            <a:ext cx="19275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1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the </a:t>
            </a:r>
            <a:br>
              <a:rPr b="0" i="0" lang="en-GB" sz="21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1" i="0" lang="en-GB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‘Join Kooth’ </a:t>
            </a:r>
            <a:br>
              <a:rPr b="1" i="0" lang="en-GB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21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button to </a:t>
            </a:r>
            <a:br>
              <a:rPr b="0" i="0" lang="en-GB" sz="21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0" i="0" lang="en-GB" sz="21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get started</a:t>
            </a:r>
            <a:endParaRPr b="0" i="0" sz="21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/>
          <p:nvPr/>
        </p:nvSpPr>
        <p:spPr>
          <a:xfrm>
            <a:off x="6131225" y="4471100"/>
            <a:ext cx="358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6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</a:t>
            </a:r>
            <a:r>
              <a:rPr b="1" i="0" lang="en-GB" sz="2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sign up</a:t>
            </a:r>
            <a:endParaRPr b="0" i="0" sz="2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132863" y="3856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Select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 Kooth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2919588" y="3837025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Sign up by postcode or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 your location from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our dropdown list.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1" name="Google Shape;2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8" y="416700"/>
            <a:ext cx="1595775" cy="33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1716" y="416700"/>
            <a:ext cx="1595775" cy="3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/>
        </p:nvSpPr>
        <p:spPr>
          <a:xfrm>
            <a:off x="412500" y="3859463"/>
            <a:ext cx="2098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the first part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your postcode.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12"/>
          <p:cNvSpPr txBox="1"/>
          <p:nvPr/>
        </p:nvSpPr>
        <p:spPr>
          <a:xfrm>
            <a:off x="2400913" y="1761438"/>
            <a:ext cx="107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3370200" y="3859475"/>
            <a:ext cx="2098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Choose your area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from the dropdown.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53" y="416700"/>
            <a:ext cx="1595775" cy="33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1728" y="416700"/>
            <a:ext cx="1595775" cy="3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/>
        </p:nvSpPr>
        <p:spPr>
          <a:xfrm>
            <a:off x="222173" y="3856225"/>
            <a:ext cx="2479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Select your month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year of birth.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295650" y="3856225"/>
            <a:ext cx="2247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6.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Select your gender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ethnicity.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6253363" y="3856225"/>
            <a:ext cx="22479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7.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Create an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anonymous (not your </a:t>
            </a:r>
            <a:b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 name)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username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secure password.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028" y="416700"/>
            <a:ext cx="1595775" cy="33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9428" y="416700"/>
            <a:ext cx="1595775" cy="33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1725" y="416700"/>
            <a:ext cx="1710725" cy="33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D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7aa78558c3_0_7" title="Kooth_Captions_Overview_CSE_(1) (1)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ea1ad313f_0_28"/>
          <p:cNvSpPr txBox="1"/>
          <p:nvPr/>
        </p:nvSpPr>
        <p:spPr>
          <a:xfrm>
            <a:off x="3905625" y="3309650"/>
            <a:ext cx="11544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g29ea1ad313f_0_28"/>
          <p:cNvSpPr txBox="1"/>
          <p:nvPr/>
        </p:nvSpPr>
        <p:spPr>
          <a:xfrm>
            <a:off x="5060025" y="3309650"/>
            <a:ext cx="1285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Journal space and Goal Setting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g29ea1ad313f_0_28"/>
          <p:cNvSpPr txBox="1"/>
          <p:nvPr/>
        </p:nvSpPr>
        <p:spPr>
          <a:xfrm>
            <a:off x="7942563" y="3453275"/>
            <a:ext cx="1154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Live forums 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g29ea1ad313f_0_28"/>
          <p:cNvSpPr txBox="1"/>
          <p:nvPr/>
        </p:nvSpPr>
        <p:spPr>
          <a:xfrm>
            <a:off x="1215925" y="3309650"/>
            <a:ext cx="1285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Send a message to our team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g29ea1ad313f_0_28"/>
          <p:cNvSpPr txBox="1"/>
          <p:nvPr/>
        </p:nvSpPr>
        <p:spPr>
          <a:xfrm>
            <a:off x="-69275" y="3309650"/>
            <a:ext cx="1285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Live text-based chat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g29ea1ad313f_0_28"/>
          <p:cNvSpPr txBox="1"/>
          <p:nvPr/>
        </p:nvSpPr>
        <p:spPr>
          <a:xfrm>
            <a:off x="2951175" y="3107000"/>
            <a:ext cx="1129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Helpful articles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g29ea1ad313f_0_28"/>
          <p:cNvSpPr txBox="1"/>
          <p:nvPr/>
        </p:nvSpPr>
        <p:spPr>
          <a:xfrm>
            <a:off x="6788163" y="3552575"/>
            <a:ext cx="11544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 boards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g29ea1ad313f_0_28"/>
          <p:cNvSpPr txBox="1"/>
          <p:nvPr/>
        </p:nvSpPr>
        <p:spPr>
          <a:xfrm>
            <a:off x="6643000" y="2032737"/>
            <a:ext cx="24207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g29ea1ad313f_0_28"/>
          <p:cNvSpPr txBox="1"/>
          <p:nvPr/>
        </p:nvSpPr>
        <p:spPr>
          <a:xfrm>
            <a:off x="3375275" y="2032737"/>
            <a:ext cx="24207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Self-directed 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g29ea1ad313f_0_28"/>
          <p:cNvSpPr txBox="1"/>
          <p:nvPr/>
        </p:nvSpPr>
        <p:spPr>
          <a:xfrm>
            <a:off x="641425" y="2032737"/>
            <a:ext cx="14853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Professional</a:t>
            </a:r>
            <a:b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7fe8fa8fd_0_6"/>
          <p:cNvSpPr txBox="1"/>
          <p:nvPr/>
        </p:nvSpPr>
        <p:spPr>
          <a:xfrm>
            <a:off x="838200" y="2002700"/>
            <a:ext cx="4995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2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can usually get help on the same day you need it</a:t>
            </a:r>
            <a:endParaRPr b="1" i="0" sz="12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25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you first come to chat, we will:</a:t>
            </a:r>
            <a:endParaRPr b="0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Montserrat"/>
              <a:buChar char="●"/>
            </a:pPr>
            <a:r>
              <a:rPr b="0" i="0" lang="en-GB" sz="12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Listen to you</a:t>
            </a:r>
            <a:endParaRPr b="0" i="0" sz="12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Montserrat"/>
              <a:buChar char="●"/>
            </a:pPr>
            <a:r>
              <a:rPr b="0" i="0" lang="en-GB" sz="12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 your current difficulties and what's brought you to Kooth</a:t>
            </a:r>
            <a:endParaRPr b="0" i="0" sz="12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Montserrat"/>
              <a:buChar char="●"/>
            </a:pPr>
            <a:r>
              <a:rPr b="0" i="0" lang="en-GB" sz="12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Think together about the best way to support you</a:t>
            </a:r>
            <a:endParaRPr b="0" i="0" sz="12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g267fe8fa8fd_0_6"/>
          <p:cNvSpPr txBox="1"/>
          <p:nvPr/>
        </p:nvSpPr>
        <p:spPr>
          <a:xfrm>
            <a:off x="838200" y="1296188"/>
            <a:ext cx="518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Your first chat session</a:t>
            </a:r>
            <a:endParaRPr b="1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aa78558c3_0_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42" name="Google Shape;342;g27aa78558c3_0_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3" name="Google Shape;343;g27aa78558c3_0_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4" name="Google Shape;344;g27aa78558c3_0_56" title="Video_Kooth_Messaging_480p (1)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/>
        </p:nvSpPr>
        <p:spPr>
          <a:xfrm>
            <a:off x="324450" y="1943100"/>
            <a:ext cx="4609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3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Our team are </a:t>
            </a:r>
            <a:br>
              <a:rPr b="0" i="0" lang="en-GB" sz="3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0" i="0" lang="en-GB" sz="3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here for you</a:t>
            </a:r>
            <a:br>
              <a:rPr b="0" i="0" lang="en-GB" sz="30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1" i="0" lang="en-GB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365 days a year</a:t>
            </a:r>
            <a:endParaRPr b="1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25"/>
          <p:cNvSpPr txBox="1"/>
          <p:nvPr/>
        </p:nvSpPr>
        <p:spPr>
          <a:xfrm>
            <a:off x="5010150" y="2774175"/>
            <a:ext cx="2987700" cy="17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can chat with us </a:t>
            </a:r>
            <a:b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during the following hours: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Monday - Friday</a:t>
            </a:r>
            <a:b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12pm - 10pm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Saturday and Sunday</a:t>
            </a:r>
            <a:br>
              <a:rPr b="0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6pm - 10pm</a:t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f61e495ba_0_56"/>
          <p:cNvSpPr txBox="1"/>
          <p:nvPr/>
        </p:nvSpPr>
        <p:spPr>
          <a:xfrm>
            <a:off x="2991525" y="1150175"/>
            <a:ext cx="4866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Why we’re here today</a:t>
            </a:r>
            <a:endParaRPr b="1" i="0" sz="30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g25f61e495ba_0_56"/>
          <p:cNvSpPr txBox="1"/>
          <p:nvPr/>
        </p:nvSpPr>
        <p:spPr>
          <a:xfrm>
            <a:off x="3477300" y="1107850"/>
            <a:ext cx="5286300" cy="3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GB" sz="1600" u="none" cap="none" strike="noStrike">
                <a:solidFill>
                  <a:srgbClr val="323338"/>
                </a:solidFill>
                <a:latin typeface="Montserrat"/>
                <a:ea typeface="Montserrat"/>
                <a:cs typeface="Montserrat"/>
                <a:sym typeface="Montserrat"/>
              </a:rPr>
              <a:t>We want to promote safe spaces for </a:t>
            </a:r>
            <a:r>
              <a:rPr b="1" i="0" lang="en-GB" sz="1600" u="none" cap="none" strike="noStrike">
                <a:solidFill>
                  <a:srgbClr val="323338"/>
                </a:solidFill>
                <a:latin typeface="Montserrat"/>
                <a:ea typeface="Montserrat"/>
                <a:cs typeface="Montserrat"/>
                <a:sym typeface="Montserrat"/>
              </a:rPr>
              <a:t>everyone </a:t>
            </a:r>
            <a:r>
              <a:rPr b="0" i="0" lang="en-GB" sz="1600" u="none" cap="none" strike="noStrike">
                <a:solidFill>
                  <a:srgbClr val="323338"/>
                </a:solidFill>
                <a:latin typeface="Montserrat"/>
                <a:ea typeface="Montserrat"/>
                <a:cs typeface="Montserrat"/>
                <a:sym typeface="Montserrat"/>
              </a:rPr>
              <a:t>to feel comfortable to talk about how they're feeling and explore how Kooth can support you</a:t>
            </a:r>
            <a:endParaRPr b="0" i="0" sz="1600" u="none" cap="none" strike="noStrike">
              <a:solidFill>
                <a:srgbClr val="32333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br>
              <a:rPr b="0" i="0" lang="en-GB" sz="1600" u="none" cap="none" strike="noStrike">
                <a:solidFill>
                  <a:srgbClr val="32333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600" u="none" cap="none" strike="noStrike">
              <a:solidFill>
                <a:srgbClr val="3233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g25f61e495ba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71125" y="-42850"/>
            <a:ext cx="3386925" cy="589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5d7e38a83a_0_2"/>
          <p:cNvSpPr txBox="1"/>
          <p:nvPr/>
        </p:nvSpPr>
        <p:spPr>
          <a:xfrm>
            <a:off x="649475" y="2105400"/>
            <a:ext cx="3267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</a:t>
            </a:r>
            <a:endParaRPr b="1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trust us </a:t>
            </a:r>
            <a:endParaRPr b="1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g25d7e38a83a_0_2"/>
          <p:cNvSpPr txBox="1"/>
          <p:nvPr/>
        </p:nvSpPr>
        <p:spPr>
          <a:xfrm>
            <a:off x="4423800" y="906250"/>
            <a:ext cx="1732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our users </a:t>
            </a:r>
            <a:b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would recommend </a:t>
            </a:r>
            <a:b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Kooth to a friend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g25d7e38a83a_0_2"/>
          <p:cNvSpPr txBox="1"/>
          <p:nvPr/>
        </p:nvSpPr>
        <p:spPr>
          <a:xfrm>
            <a:off x="4385825" y="3208525"/>
            <a:ext cx="22500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Our team are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 people who </a:t>
            </a:r>
            <a:b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want to listen </a:t>
            </a:r>
            <a:b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help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g25d7e38a83a_0_2"/>
          <p:cNvSpPr txBox="1"/>
          <p:nvPr/>
        </p:nvSpPr>
        <p:spPr>
          <a:xfrm>
            <a:off x="6635825" y="1739625"/>
            <a:ext cx="20064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 over 1 million young people who have logged into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Kooth.com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g25d7e38a83a_0_2"/>
          <p:cNvSpPr txBox="1"/>
          <p:nvPr/>
        </p:nvSpPr>
        <p:spPr>
          <a:xfrm>
            <a:off x="4479350" y="474100"/>
            <a:ext cx="17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95%</a:t>
            </a:r>
            <a:r>
              <a:rPr b="1" i="0" lang="en-GB" sz="2800" u="none" cap="none" strike="noStrike">
                <a:solidFill>
                  <a:srgbClr val="FF45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800" u="none" cap="none" strike="noStrike">
              <a:solidFill>
                <a:srgbClr val="FF45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816725" y="1045275"/>
            <a:ext cx="37329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range of  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self-help tools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 </a:t>
            </a:r>
            <a:endParaRPr b="0" i="0" sz="28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in one place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816725" y="2637925"/>
            <a:ext cx="379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use these tools at any time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816732" y="3462625"/>
            <a:ext cx="4108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Options include:</a:t>
            </a:r>
            <a:endParaRPr b="1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Wellbeing mini activity hub 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Journal space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Goal setting 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Discussion boards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Live forums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/>
        </p:nvSpPr>
        <p:spPr>
          <a:xfrm>
            <a:off x="337500" y="409575"/>
            <a:ext cx="5162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Article topics include:</a:t>
            </a:r>
            <a:endParaRPr b="1" i="0" sz="2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19"/>
          <p:cNvSpPr txBox="1"/>
          <p:nvPr/>
        </p:nvSpPr>
        <p:spPr>
          <a:xfrm>
            <a:off x="225275" y="1009875"/>
            <a:ext cx="2223600" cy="19812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Personal stories 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Bullying 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Relationships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Identity 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Education</a:t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3" name="Google Shape;373;p19"/>
          <p:cNvSpPr txBox="1"/>
          <p:nvPr/>
        </p:nvSpPr>
        <p:spPr>
          <a:xfrm>
            <a:off x="2323850" y="1009875"/>
            <a:ext cx="33222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Hobbies and interests</a:t>
            </a:r>
            <a:endParaRPr b="0" i="0" sz="1400" u="none" cap="none" strike="noStrike">
              <a:solidFill>
                <a:srgbClr val="0000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Char char="●"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General health 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wellbeing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74" name="Google Shape;3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6358" y="357575"/>
            <a:ext cx="337793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1500" y="1368352"/>
            <a:ext cx="2965849" cy="451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7a27fbdf9b_0_193"/>
          <p:cNvSpPr txBox="1"/>
          <p:nvPr/>
        </p:nvSpPr>
        <p:spPr>
          <a:xfrm>
            <a:off x="367625" y="471400"/>
            <a:ext cx="403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few tips from us: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7a27fbdf9b_0_193"/>
          <p:cNvSpPr txBox="1"/>
          <p:nvPr>
            <p:ph idx="4294967295" type="body"/>
          </p:nvPr>
        </p:nvSpPr>
        <p:spPr>
          <a:xfrm>
            <a:off x="247600" y="1375750"/>
            <a:ext cx="7661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It’s ok to ask for help 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it can be really difficult to manage your emotional wellbeing, so you don’t have to do it alone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to move or be active each day 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being active and doing gentle movement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each day can help improve your wellbeing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g27a27fbdf9b_0_193"/>
          <p:cNvSpPr txBox="1"/>
          <p:nvPr>
            <p:ph idx="4294967295" type="body"/>
          </p:nvPr>
        </p:nvSpPr>
        <p:spPr>
          <a:xfrm>
            <a:off x="247600" y="2436175"/>
            <a:ext cx="635160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on what you’re good at 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build on your strengths to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boost your confidence and self-esteem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Find helpful ways to experience, express and manage your emotions 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you could try some Kooth mini-activities to help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helpful habits and valuable life skills, or listen to our of our podcasts</a:t>
            </a: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3" name="Google Shape;383;g27a27fbdf9b_0_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7400" y="2680999"/>
            <a:ext cx="2356598" cy="249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6111ffe5aa_0_152"/>
          <p:cNvSpPr txBox="1"/>
          <p:nvPr/>
        </p:nvSpPr>
        <p:spPr>
          <a:xfrm>
            <a:off x="3191575" y="1620450"/>
            <a:ext cx="44535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1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If any of today’s discussions have been difficult for you,        and you’d like some additional support, please speak to        your pastoral team </a:t>
            </a:r>
            <a:endParaRPr b="0" i="0" sz="21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7aa78558c3_0_112"/>
          <p:cNvSpPr txBox="1"/>
          <p:nvPr/>
        </p:nvSpPr>
        <p:spPr>
          <a:xfrm>
            <a:off x="337250" y="2387700"/>
            <a:ext cx="86835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Everyone</a:t>
            </a:r>
            <a:r>
              <a:rPr b="0" i="0" lang="en-GB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needs support sometimes - and if you do, </a:t>
            </a:r>
            <a:r>
              <a:rPr b="1" i="0" lang="en-GB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we’re here</a:t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Free, safe, anonymous and online </a:t>
            </a:r>
            <a:endParaRPr b="0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g27aa78558c3_0_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2014"/>
            <a:ext cx="799691" cy="2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7aa78558c3_0_112"/>
          <p:cNvSpPr txBox="1"/>
          <p:nvPr/>
        </p:nvSpPr>
        <p:spPr>
          <a:xfrm>
            <a:off x="337250" y="1395463"/>
            <a:ext cx="509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3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kooth.com</a:t>
            </a:r>
            <a:r>
              <a:rPr b="1" i="0" lang="en-GB" sz="4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4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6" name="Google Shape;396;g27aa78558c3_0_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600" y="3815600"/>
            <a:ext cx="390590" cy="39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7aa78558c3_0_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6314" y="3852424"/>
            <a:ext cx="275769" cy="316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27aa78558c3_0_1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58206" y="3827219"/>
            <a:ext cx="367350" cy="36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7aa78558c3_0_112"/>
          <p:cNvSpPr txBox="1"/>
          <p:nvPr/>
        </p:nvSpPr>
        <p:spPr>
          <a:xfrm>
            <a:off x="337250" y="4246425"/>
            <a:ext cx="91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Sarabun"/>
              <a:buNone/>
            </a:pPr>
            <a:r>
              <a:rPr b="0" i="0" lang="en-GB" sz="1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kooth_uk</a:t>
            </a:r>
            <a:endParaRPr b="0" i="0" sz="10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g27aa78558c3_0_112"/>
          <p:cNvSpPr txBox="1"/>
          <p:nvPr/>
        </p:nvSpPr>
        <p:spPr>
          <a:xfrm>
            <a:off x="1466538" y="4246425"/>
            <a:ext cx="91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Sarabun"/>
              <a:buNone/>
            </a:pPr>
            <a:r>
              <a:rPr b="0" i="0" lang="en-GB" sz="1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kooth_uk</a:t>
            </a:r>
            <a:endParaRPr b="0" i="0" sz="10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g27aa78558c3_0_112"/>
          <p:cNvSpPr txBox="1"/>
          <p:nvPr/>
        </p:nvSpPr>
        <p:spPr>
          <a:xfrm>
            <a:off x="2595850" y="4246425"/>
            <a:ext cx="91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Sarabun"/>
              <a:buNone/>
            </a:pPr>
            <a:r>
              <a:rPr b="0" i="0" lang="en-GB" sz="1000" u="none" cap="none" strike="noStrike">
                <a:solidFill>
                  <a:srgbClr val="1D1C1D"/>
                </a:solidFill>
                <a:latin typeface="Montserrat"/>
                <a:ea typeface="Montserrat"/>
                <a:cs typeface="Montserrat"/>
                <a:sym typeface="Montserrat"/>
              </a:rPr>
              <a:t>kooth_uk</a:t>
            </a:r>
            <a:endParaRPr b="0" i="0" sz="1000" u="none" cap="none" strike="noStrik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f61e495ba_1_62"/>
          <p:cNvSpPr txBox="1"/>
          <p:nvPr/>
        </p:nvSpPr>
        <p:spPr>
          <a:xfrm>
            <a:off x="2383500" y="1047900"/>
            <a:ext cx="4377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Mental health is 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we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think</a:t>
            </a:r>
            <a:r>
              <a:rPr b="0" i="0" lang="en-GB" sz="18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18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feel and act</a:t>
            </a:r>
            <a:r>
              <a:rPr b="1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800" u="none" cap="none" strike="noStrike">
                <a:solidFill>
                  <a:srgbClr val="323338"/>
                </a:solidFill>
                <a:latin typeface="Montserrat"/>
                <a:ea typeface="Montserrat"/>
                <a:cs typeface="Montserrat"/>
                <a:sym typeface="Montserrat"/>
              </a:rPr>
              <a:t>in response to the things that happen to us in life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 like physical health,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everybody has it and we need to take care of it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ea1ad313f_0_86"/>
          <p:cNvSpPr txBox="1"/>
          <p:nvPr/>
        </p:nvSpPr>
        <p:spPr>
          <a:xfrm>
            <a:off x="2777100" y="919200"/>
            <a:ext cx="5850900" cy="17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mental health can range from </a:t>
            </a:r>
            <a:endParaRPr b="1" i="0" sz="2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21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good to poor</a:t>
            </a:r>
            <a:endParaRPr b="1" i="0" sz="21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233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g29ea1ad313f_0_86"/>
          <p:cNvSpPr txBox="1"/>
          <p:nvPr/>
        </p:nvSpPr>
        <p:spPr>
          <a:xfrm>
            <a:off x="3038100" y="2175225"/>
            <a:ext cx="53289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Good mental health</a:t>
            </a:r>
            <a:r>
              <a:rPr b="1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can help you to think positively, feel confident and act calmly</a:t>
            </a:r>
            <a:endParaRPr b="0" i="0" sz="14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Poor mental health may mean the way you’re thinking, feeling or acting becomes difficult to cope with</a:t>
            </a:r>
            <a:endParaRPr b="0" i="0" sz="14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g29ea1ad313f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50" y="2751775"/>
            <a:ext cx="2026799" cy="24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f61e495ba_2_65"/>
          <p:cNvSpPr txBox="1"/>
          <p:nvPr>
            <p:ph idx="4294967295" type="title"/>
          </p:nvPr>
        </p:nvSpPr>
        <p:spPr>
          <a:xfrm>
            <a:off x="2591700" y="1158400"/>
            <a:ext cx="62325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900" lIns="83800" spcFirstLastPara="1" rIns="83800" wrap="square" tIns="4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GB" sz="25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What can affect our mental health?</a:t>
            </a:r>
            <a:endParaRPr b="1" sz="25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25f61e495ba_2_65"/>
          <p:cNvSpPr txBox="1"/>
          <p:nvPr/>
        </p:nvSpPr>
        <p:spPr>
          <a:xfrm>
            <a:off x="2591700" y="1871925"/>
            <a:ext cx="29913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•School/ College</a:t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•Relationships 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•Friendships</a:t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•Family</a:t>
            </a:r>
            <a:endParaRPr b="0" i="0" sz="20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454C53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b="0" i="0" lang="en-GB" sz="20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Past experiences</a:t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•Social media</a:t>
            </a:r>
            <a:endParaRPr b="0" i="0" sz="20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g25f61e495ba_2_65"/>
          <p:cNvSpPr txBox="1"/>
          <p:nvPr/>
        </p:nvSpPr>
        <p:spPr>
          <a:xfrm>
            <a:off x="5583001" y="1871925"/>
            <a:ext cx="33111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•Popularity/ fitting in</a:t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•Stress/ pressure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•Feeling isolated</a:t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•Gender/ Sexuality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rgbClr val="0C6973"/>
                </a:solidFill>
                <a:latin typeface="Montserrat"/>
                <a:ea typeface="Montserrat"/>
                <a:cs typeface="Montserrat"/>
                <a:sym typeface="Montserrat"/>
              </a:rPr>
              <a:t>•Bereavement</a:t>
            </a:r>
            <a:endParaRPr b="0" i="0" sz="2000" u="none" cap="none" strike="noStrike">
              <a:solidFill>
                <a:srgbClr val="0C697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•‘Banter’</a:t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g25f61e495ba_2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5750" y="2507750"/>
            <a:ext cx="2803200" cy="267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5f61e495ba_2_65"/>
          <p:cNvSpPr/>
          <p:nvPr/>
        </p:nvSpPr>
        <p:spPr>
          <a:xfrm>
            <a:off x="1320175" y="805825"/>
            <a:ext cx="977400" cy="1020000"/>
          </a:xfrm>
          <a:prstGeom prst="rect">
            <a:avLst/>
          </a:prstGeom>
          <a:solidFill>
            <a:srgbClr val="309EAB"/>
          </a:solidFill>
          <a:ln cap="flat" cmpd="sng" w="9525">
            <a:solidFill>
              <a:srgbClr val="309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/>
        </p:nvSpPr>
        <p:spPr>
          <a:xfrm>
            <a:off x="3054775" y="2065750"/>
            <a:ext cx="5535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asked young people what prevents them from talking about their mental health…</a:t>
            </a:r>
            <a:endParaRPr b="0"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31950"/>
            <a:ext cx="2286899" cy="250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/>
        </p:nvSpPr>
        <p:spPr>
          <a:xfrm>
            <a:off x="403125" y="1231200"/>
            <a:ext cx="1462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 don’t want to appear weak’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2310900" y="1722150"/>
            <a:ext cx="1626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‘I’m nervous about the consequences’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321075" y="3485350"/>
            <a:ext cx="162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‘I’m fearful I’d be judged’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2881550" y="3485350"/>
            <a:ext cx="162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‘I’m too embarrassed’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5042100" y="3485350"/>
            <a:ext cx="162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 find it hard to trust others’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6669000" y="1722150"/>
            <a:ext cx="1775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‘I’m unsure how to express my emotions’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7107625" y="3485350"/>
            <a:ext cx="162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‘I feel too nervous’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124050" y="144350"/>
            <a:ext cx="691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Here’s what was shared with us…</a:t>
            </a:r>
            <a:endParaRPr b="1" i="0" sz="1800" u="none" cap="none" strike="noStrike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ea4af7260_0_0"/>
          <p:cNvSpPr txBox="1"/>
          <p:nvPr/>
        </p:nvSpPr>
        <p:spPr>
          <a:xfrm>
            <a:off x="591500" y="313800"/>
            <a:ext cx="7938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mental health charity </a:t>
            </a:r>
            <a:r>
              <a:rPr b="1" i="0" lang="en-GB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Mind </a:t>
            </a:r>
            <a:r>
              <a:rPr b="0" i="0" lang="en-GB" sz="1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spoke to a group of young men and found that they’d be more likely to seek support if…</a:t>
            </a:r>
            <a:endParaRPr b="0" i="0" sz="19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8" name="Google Shape;258;g29ea4af726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633" y="1138775"/>
            <a:ext cx="8310717" cy="298732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9ea4af7260_0_0"/>
          <p:cNvSpPr txBox="1"/>
          <p:nvPr/>
        </p:nvSpPr>
        <p:spPr>
          <a:xfrm>
            <a:off x="872764" y="3897081"/>
            <a:ext cx="102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and information was  available online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29ea4af7260_0_0"/>
          <p:cNvSpPr txBox="1"/>
          <p:nvPr/>
        </p:nvSpPr>
        <p:spPr>
          <a:xfrm>
            <a:off x="2088444" y="3897081"/>
            <a:ext cx="102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assurance of anonymity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g29ea4af7260_0_0"/>
          <p:cNvSpPr txBox="1"/>
          <p:nvPr/>
        </p:nvSpPr>
        <p:spPr>
          <a:xfrm>
            <a:off x="3304115" y="3897081"/>
            <a:ext cx="102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 was available at  more convenient times of day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g29ea4af7260_0_0"/>
          <p:cNvSpPr txBox="1"/>
          <p:nvPr/>
        </p:nvSpPr>
        <p:spPr>
          <a:xfrm>
            <a:off x="4519805" y="3897081"/>
            <a:ext cx="102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Help available at places other than a GP surgery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g29ea4af7260_0_0"/>
          <p:cNvSpPr txBox="1"/>
          <p:nvPr/>
        </p:nvSpPr>
        <p:spPr>
          <a:xfrm>
            <a:off x="5754149" y="3897081"/>
            <a:ext cx="1027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 was available over their phone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g29ea4af7260_0_0"/>
          <p:cNvSpPr txBox="1"/>
          <p:nvPr/>
        </p:nvSpPr>
        <p:spPr>
          <a:xfrm>
            <a:off x="6988469" y="3897081"/>
            <a:ext cx="102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was available in more places</a:t>
            </a:r>
            <a:endParaRPr b="0" i="0" sz="11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111ffe5aa_0_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KELs to add in insert slides </a:t>
            </a:r>
            <a:endParaRPr/>
          </a:p>
        </p:txBody>
      </p:sp>
      <p:sp>
        <p:nvSpPr>
          <p:cNvPr id="270" name="Google Shape;270;g26111ffe5aa_0_75"/>
          <p:cNvSpPr txBox="1"/>
          <p:nvPr>
            <p:ph idx="1" type="subTitle"/>
          </p:nvPr>
        </p:nvSpPr>
        <p:spPr>
          <a:xfrm>
            <a:off x="311700" y="28500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GB"/>
              <a:t>Max 6 additional slides according to presenting issue that the setting has suggested, or if you are presenting to a specific audience</a:t>
            </a:r>
            <a:endParaRPr/>
          </a:p>
        </p:txBody>
      </p:sp>
      <p:sp>
        <p:nvSpPr>
          <p:cNvPr id="271" name="Google Shape;271;g26111ffe5aa_0_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