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  <p:sldMasterId id="2147483674" r:id="rId5"/>
    <p:sldMasterId id="214748368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y="5143500" cx="9144000"/>
  <p:notesSz cx="6858000" cy="9144000"/>
  <p:embeddedFontLst>
    <p:embeddedFont>
      <p:font typeface="Maitree"/>
      <p:regular r:id="rId33"/>
      <p:bold r:id="rId34"/>
    </p:embeddedFont>
    <p:embeddedFont>
      <p:font typeface="Montserrat"/>
      <p:regular r:id="rId35"/>
      <p:bold r:id="rId36"/>
      <p:italic r:id="rId37"/>
      <p:boldItalic r:id="rId38"/>
    </p:embeddedFont>
    <p:embeddedFont>
      <p:font typeface="Montserrat Medium"/>
      <p:regular r:id="rId39"/>
      <p:bold r:id="rId40"/>
      <p:italic r:id="rId41"/>
      <p:boldItalic r:id="rId42"/>
    </p:embeddedFont>
    <p:embeddedFont>
      <p:font typeface="Montserrat Light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7" roundtripDataSignature="AMtx7miT04+mTdVKAYrYh2Qp1JA/vvW2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Medium-bold.fntdata"/><Relationship Id="rId20" Type="http://schemas.openxmlformats.org/officeDocument/2006/relationships/slide" Target="slides/slide13.xml"/><Relationship Id="rId42" Type="http://schemas.openxmlformats.org/officeDocument/2006/relationships/font" Target="fonts/MontserratMedium-boldItalic.fntdata"/><Relationship Id="rId41" Type="http://schemas.openxmlformats.org/officeDocument/2006/relationships/font" Target="fonts/MontserratMedium-italic.fntdata"/><Relationship Id="rId22" Type="http://schemas.openxmlformats.org/officeDocument/2006/relationships/slide" Target="slides/slide15.xml"/><Relationship Id="rId44" Type="http://schemas.openxmlformats.org/officeDocument/2006/relationships/font" Target="fonts/MontserratLight-bold.fntdata"/><Relationship Id="rId21" Type="http://schemas.openxmlformats.org/officeDocument/2006/relationships/slide" Target="slides/slide14.xml"/><Relationship Id="rId43" Type="http://schemas.openxmlformats.org/officeDocument/2006/relationships/font" Target="fonts/MontserratLight-regular.fntdata"/><Relationship Id="rId24" Type="http://schemas.openxmlformats.org/officeDocument/2006/relationships/slide" Target="slides/slide17.xml"/><Relationship Id="rId46" Type="http://schemas.openxmlformats.org/officeDocument/2006/relationships/font" Target="fonts/MontserratLight-boldItalic.fntdata"/><Relationship Id="rId23" Type="http://schemas.openxmlformats.org/officeDocument/2006/relationships/slide" Target="slides/slide16.xml"/><Relationship Id="rId45" Type="http://schemas.openxmlformats.org/officeDocument/2006/relationships/font" Target="fonts/MontserratLight-italic.fntdata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47" Type="http://customschemas.google.com/relationships/presentationmetadata" Target="meta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font" Target="fonts/Maitree-regular.fntdata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5.xml"/><Relationship Id="rId34" Type="http://schemas.openxmlformats.org/officeDocument/2006/relationships/font" Target="fonts/Maitree-bold.fntdata"/><Relationship Id="rId15" Type="http://schemas.openxmlformats.org/officeDocument/2006/relationships/slide" Target="slides/slide8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7.xml"/><Relationship Id="rId36" Type="http://schemas.openxmlformats.org/officeDocument/2006/relationships/font" Target="fonts/Montserrat-bold.fntdata"/><Relationship Id="rId17" Type="http://schemas.openxmlformats.org/officeDocument/2006/relationships/slide" Target="slides/slide10.xml"/><Relationship Id="rId39" Type="http://schemas.openxmlformats.org/officeDocument/2006/relationships/font" Target="fonts/MontserratMedium-regular.fntdata"/><Relationship Id="rId16" Type="http://schemas.openxmlformats.org/officeDocument/2006/relationships/slide" Target="slides/slide9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aitree"/>
              <a:buNone/>
            </a:pPr>
            <a:r>
              <a:t/>
            </a:r>
            <a:endParaRPr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Speaker notes:</a:t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aitree"/>
              <a:buChar char="●"/>
            </a:pPr>
            <a:r>
              <a:rPr lang="en-GB">
                <a:solidFill>
                  <a:schemeClr val="dk1"/>
                </a:solidFill>
                <a:latin typeface="Maitree"/>
                <a:ea typeface="Maitree"/>
                <a:cs typeface="Maitree"/>
                <a:sym typeface="Maitree"/>
              </a:rPr>
              <a:t>The first part of your postcode will likely be the first 2,3 or 4 letters. For example, if your postcode is NW6 4RN, simply enter NW6.</a:t>
            </a:r>
            <a:endParaRPr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itree"/>
              <a:buChar char="●"/>
            </a:pPr>
            <a:r>
              <a:rPr lang="en-GB" sz="1200">
                <a:solidFill>
                  <a:schemeClr val="dk1"/>
                </a:solidFill>
                <a:latin typeface="Maitree"/>
                <a:ea typeface="Maitree"/>
                <a:cs typeface="Maitree"/>
                <a:sym typeface="Maitree"/>
              </a:rPr>
              <a:t>Or, using the drop down list, you can choose your area and then choose the place that’s closest to you. </a:t>
            </a:r>
            <a:endParaRPr sz="1200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50">
              <a:solidFill>
                <a:srgbClr val="1D1C1D"/>
              </a:solidFill>
              <a:highlight>
                <a:srgbClr val="F8F8F8"/>
              </a:highlight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150">
                <a:solidFill>
                  <a:srgbClr val="1D1C1D"/>
                </a:solidFill>
                <a:highlight>
                  <a:schemeClr val="lt1"/>
                </a:highlight>
                <a:latin typeface="Maitree"/>
                <a:ea typeface="Maitree"/>
                <a:cs typeface="Maitree"/>
                <a:sym typeface="Maitree"/>
              </a:rPr>
              <a:t>Guidance to KEL ‼️:</a:t>
            </a:r>
            <a:r>
              <a:rPr lang="en-GB" sz="1150">
                <a:solidFill>
                  <a:srgbClr val="1D1C1D"/>
                </a:solidFill>
                <a:highlight>
                  <a:schemeClr val="lt1"/>
                </a:highlight>
                <a:latin typeface="Maitree"/>
                <a:ea typeface="Maitree"/>
                <a:cs typeface="Maitree"/>
                <a:sym typeface="Maitree"/>
              </a:rPr>
              <a:t> Please try and ensure you know the area/location and sub-location/place for whatever school or setting you’re presenting in and try to emphasise this to your audience </a:t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Maitree"/>
              <a:ea typeface="Maitree"/>
              <a:cs typeface="Maitree"/>
              <a:sym typeface="Maitre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7aa78558c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27aa78558c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9ea1ad313f_0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g29ea1ad313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400">
                <a:solidFill>
                  <a:srgbClr val="FF4566"/>
                </a:solidFill>
                <a:latin typeface="Montserrat"/>
                <a:ea typeface="Montserrat"/>
                <a:cs typeface="Montserrat"/>
                <a:sym typeface="Montserrat"/>
              </a:rPr>
              <a:t>OPTIONAL for those that want it</a:t>
            </a:r>
            <a:endParaRPr sz="1200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67fe8fa8fd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267fe8fa8f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itree"/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7aa78558c3_0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27aa78558c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5f61e495ba_0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25f61e495b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5d7e38a83a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g25d7e38a83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7a27fbdf9b_0_1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8" name="Google Shape;378;g27a27fbdf9b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6111ffe5aa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" name="Google Shape;386;g26111ffe5aa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7aa78558c3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" name="Google Shape;391;g27aa78558c3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5f61e495ba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25f61e495ba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Maitree"/>
              <a:ea typeface="Maitree"/>
              <a:cs typeface="Maitree"/>
              <a:sym typeface="Maitre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9ea1ad313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g29ea1ad313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f61e495ba_2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25f61e495ba_2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800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ea4af7260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29ea4af72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ADD INSERTS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6111ffe5aa_0_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g26111ffe5a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9"/>
          <p:cNvSpPr txBox="1"/>
          <p:nvPr>
            <p:ph type="title"/>
          </p:nvPr>
        </p:nvSpPr>
        <p:spPr>
          <a:xfrm>
            <a:off x="946404" y="274320"/>
            <a:ext cx="726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1900" lIns="83800" spcFirstLastPara="1" rIns="83800" wrap="square" tIns="419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8" name="Google Shape;48;p49"/>
          <p:cNvSpPr txBox="1"/>
          <p:nvPr>
            <p:ph idx="1" type="body"/>
          </p:nvPr>
        </p:nvSpPr>
        <p:spPr>
          <a:xfrm>
            <a:off x="946404" y="1371601"/>
            <a:ext cx="6446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1900" lIns="83800" spcFirstLastPara="1" rIns="83800" wrap="square" tIns="41900">
            <a:normAutofit/>
          </a:bodyPr>
          <a:lstStyle>
            <a:lvl1pPr indent="-317500" lvl="0" marL="457200" algn="l">
              <a:lnSpc>
                <a:spcPct val="95000"/>
              </a:lnSpc>
              <a:spcBef>
                <a:spcPts val="1300"/>
              </a:spcBef>
              <a:spcAft>
                <a:spcPts val="0"/>
              </a:spcAft>
              <a:buSzPts val="1400"/>
              <a:buChar char="●"/>
              <a:defRPr/>
            </a:lvl1pPr>
            <a:lvl2pPr indent="-33655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9" name="Google Shape;49;p49"/>
          <p:cNvSpPr txBox="1"/>
          <p:nvPr>
            <p:ph idx="10" type="dt"/>
          </p:nvPr>
        </p:nvSpPr>
        <p:spPr>
          <a:xfrm rot="-5400000">
            <a:off x="8069683" y="748949"/>
            <a:ext cx="1428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83800" spcFirstLastPara="1" rIns="83800" wrap="square" tIns="419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49"/>
          <p:cNvSpPr txBox="1"/>
          <p:nvPr>
            <p:ph idx="11" type="ftr"/>
          </p:nvPr>
        </p:nvSpPr>
        <p:spPr>
          <a:xfrm rot="-5400000">
            <a:off x="7441033" y="3034950"/>
            <a:ext cx="2685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83800" spcFirstLastPara="1" rIns="83800" wrap="square" tIns="4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49"/>
          <p:cNvSpPr txBox="1"/>
          <p:nvPr>
            <p:ph idx="12" type="sldNum"/>
          </p:nvPr>
        </p:nvSpPr>
        <p:spPr>
          <a:xfrm>
            <a:off x="8441055" y="4629151"/>
            <a:ext cx="685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25150" spcFirstLastPara="1" rIns="25150" wrap="square" tIns="419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/>
        </p:txBody>
      </p:sp>
      <p:sp>
        <p:nvSpPr>
          <p:cNvPr id="58" name="Google Shape;58;p6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9" name="Google Shape;59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2"/>
          <p:cNvSpPr txBox="1"/>
          <p:nvPr>
            <p:ph type="title"/>
          </p:nvPr>
        </p:nvSpPr>
        <p:spPr>
          <a:xfrm>
            <a:off x="946404" y="274320"/>
            <a:ext cx="726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1900" lIns="83800" spcFirstLastPara="1" rIns="83800" wrap="square" tIns="419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2" name="Google Shape;62;p32"/>
          <p:cNvSpPr txBox="1"/>
          <p:nvPr>
            <p:ph idx="1" type="body"/>
          </p:nvPr>
        </p:nvSpPr>
        <p:spPr>
          <a:xfrm>
            <a:off x="946404" y="1371601"/>
            <a:ext cx="6446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1900" lIns="83800" spcFirstLastPara="1" rIns="83800" wrap="square" tIns="41900">
            <a:normAutofit/>
          </a:bodyPr>
          <a:lstStyle>
            <a:lvl1pPr indent="-317500" lvl="0" marL="457200" algn="l">
              <a:lnSpc>
                <a:spcPct val="95000"/>
              </a:lnSpc>
              <a:spcBef>
                <a:spcPts val="1300"/>
              </a:spcBef>
              <a:spcAft>
                <a:spcPts val="0"/>
              </a:spcAft>
              <a:buSzPts val="1400"/>
              <a:buChar char="●"/>
              <a:defRPr/>
            </a:lvl1pPr>
            <a:lvl2pPr indent="-33655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63" name="Google Shape;63;p32"/>
          <p:cNvSpPr txBox="1"/>
          <p:nvPr>
            <p:ph idx="10" type="dt"/>
          </p:nvPr>
        </p:nvSpPr>
        <p:spPr>
          <a:xfrm rot="-5400000">
            <a:off x="8069684" y="748950"/>
            <a:ext cx="1428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83800" spcFirstLastPara="1" rIns="83800" wrap="square" tIns="419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11" type="ftr"/>
          </p:nvPr>
        </p:nvSpPr>
        <p:spPr>
          <a:xfrm rot="-5400000">
            <a:off x="7441033" y="3034950"/>
            <a:ext cx="2685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83800" spcFirstLastPara="1" rIns="83800" wrap="square" tIns="4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32"/>
          <p:cNvSpPr txBox="1"/>
          <p:nvPr>
            <p:ph idx="12" type="sldNum"/>
          </p:nvPr>
        </p:nvSpPr>
        <p:spPr>
          <a:xfrm>
            <a:off x="8441055" y="4629151"/>
            <a:ext cx="685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900" lIns="25150" spcFirstLastPara="1" rIns="25150" wrap="square" tIns="419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68" name="Google Shape;68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1" name="Google Shape;71;p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72" name="Google Shape;72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5" name="Google Shape;75;p6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76" name="Google Shape;76;p6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77" name="Google Shape;77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80" name="Google Shape;80;p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800" lIns="83800" spcFirstLastPara="1" rIns="83800" wrap="square" tIns="838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83" name="Google Shape;83;p6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84" name="Google Shape;84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87" name="Google Shape;87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83800" lIns="83800" spcFirstLastPara="1" rIns="83800" wrap="square" tIns="83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91" name="Google Shape;91;p6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2" name="Google Shape;92;p6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93" name="Google Shape;93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  <p:sp>
        <p:nvSpPr>
          <p:cNvPr id="96" name="Google Shape;96;p6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83800" lIns="83800" spcFirstLastPara="1" rIns="83800" wrap="square" tIns="83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99" name="Google Shape;99;p6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3365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100" name="Google Shape;100;p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1" name="Google Shape;11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" name="Google Shape;11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5" name="Google Shape;115;p3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3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0" name="Google Shape;120;p8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" name="Google Shape;121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4" name="Google Shape;124;p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7" name="Google Shape;127;p8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8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4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" name="Google Shape;20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5" name="Google Shape;135;p8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6" name="Google Shape;136;p8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9" name="Google Shape;139;p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8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3" name="Google Shape;143;p8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4" name="Google Shape;144;p8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8" name="Google Shape;148;p8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0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51" name="Google Shape;151;p9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2" name="Google Shape;152;p9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1" name="Google Shape;16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2" name="Google Shape;162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5" name="Google Shape;165;p7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6" name="Google Shape;166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9" name="Google Shape;169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" name="Google Shape;172;p7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3" name="Google Shape;173;p7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4" name="Google Shape;174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7" name="Google Shape;177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0" name="Google Shape;180;p7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1" name="Google Shape;181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4" name="Google Shape;184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88" name="Google Shape;188;p7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89" name="Google Shape;189;p7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0" name="Google Shape;190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93" name="Google Shape;193;p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6" name="Google Shape;196;p8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7" name="Google Shape;197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6" name="Google Shape;26;p4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4" name="Google Shape;34;p4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5" name="Google Shape;35;p4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" name="Google Shape;36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9" name="Google Shape;39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" name="Google Shape;42;p4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2F2F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800" lIns="83800" spcFirstLastPara="1" rIns="83800" wrap="square" tIns="83800">
            <a:normAutofit/>
          </a:bodyPr>
          <a:lstStyle>
            <a:lvl1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800" lIns="83800" spcFirstLastPara="1" rIns="83800" wrap="square" tIns="838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push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med">
    <p:push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spd="med">
    <p:push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5.png"/><Relationship Id="rId5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0.png"/><Relationship Id="rId6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drive.google.com/file/d/1R3jmyttyBTqSdr-rPiVrc5NSY1aEVs_X/view" TargetMode="External"/><Relationship Id="rId4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drive.google.com/file/d/1X0HSqHakLTX8TRzQJucHkEv2hU_D8b2e/view" TargetMode="External"/><Relationship Id="rId4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"/>
          <p:cNvSpPr txBox="1"/>
          <p:nvPr/>
        </p:nvSpPr>
        <p:spPr>
          <a:xfrm>
            <a:off x="412975" y="1717063"/>
            <a:ext cx="50181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Sarabun"/>
              <a:buNone/>
            </a:pPr>
            <a:r>
              <a:rPr b="0" i="0" lang="en-GB" sz="2300" u="none" cap="none" strike="noStrik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Free, safe, anonymous and online mental health support </a:t>
            </a:r>
            <a:endParaRPr b="0" i="0" sz="2300" u="none" cap="none" strike="noStrike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Google Shape;20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100" y="754825"/>
            <a:ext cx="2604550" cy="9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"/>
          <p:cNvSpPr txBox="1"/>
          <p:nvPr/>
        </p:nvSpPr>
        <p:spPr>
          <a:xfrm>
            <a:off x="412975" y="2801100"/>
            <a:ext cx="2604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3100" u="none" cap="none" strike="noStrik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kooth.com</a:t>
            </a:r>
            <a:endParaRPr b="1" i="0" sz="3100" u="none" cap="none" strike="noStrike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"/>
          <p:cNvSpPr txBox="1"/>
          <p:nvPr>
            <p:ph idx="1" type="subTitle"/>
          </p:nvPr>
        </p:nvSpPr>
        <p:spPr>
          <a:xfrm>
            <a:off x="311700" y="1277250"/>
            <a:ext cx="85206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000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A little bit about …</a:t>
            </a:r>
            <a:endParaRPr sz="3000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7" name="Google Shape;27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91700" y="2006775"/>
            <a:ext cx="2960600" cy="104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9"/>
          <p:cNvSpPr txBox="1"/>
          <p:nvPr/>
        </p:nvSpPr>
        <p:spPr>
          <a:xfrm>
            <a:off x="1959450" y="3029625"/>
            <a:ext cx="5225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Your online mental </a:t>
            </a:r>
            <a:br>
              <a:rPr b="0" i="0" lang="en-GB" sz="2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b="0" i="0" lang="en-GB" sz="2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wellbeing community</a:t>
            </a:r>
            <a:endParaRPr b="0" i="0" sz="20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 txBox="1"/>
          <p:nvPr/>
        </p:nvSpPr>
        <p:spPr>
          <a:xfrm>
            <a:off x="167326" y="2771525"/>
            <a:ext cx="1927500" cy="15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21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Click on the </a:t>
            </a:r>
            <a:br>
              <a:rPr b="0" i="0" lang="en-GB" sz="21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b="1" i="0" lang="en-GB" sz="21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‘Join Kooth’ </a:t>
            </a:r>
            <a:br>
              <a:rPr b="1" i="0" lang="en-GB" sz="21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21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button to </a:t>
            </a:r>
            <a:br>
              <a:rPr b="0" i="0" lang="en-GB" sz="21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b="0" i="0" lang="en-GB" sz="21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get started</a:t>
            </a:r>
            <a:endParaRPr b="0" i="0" sz="21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"/>
          <p:cNvSpPr txBox="1"/>
          <p:nvPr/>
        </p:nvSpPr>
        <p:spPr>
          <a:xfrm>
            <a:off x="6131225" y="4471100"/>
            <a:ext cx="3584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2600" u="none" cap="none" strike="noStrike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How to</a:t>
            </a:r>
            <a:r>
              <a:rPr b="1" i="0" lang="en-GB" sz="2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sign up</a:t>
            </a:r>
            <a:endParaRPr b="0" i="0" sz="2600" u="none" cap="none" strike="noStrike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132863" y="38562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Select </a:t>
            </a: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Join Kooth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0" name="Google Shape;290;p11"/>
          <p:cNvSpPr txBox="1"/>
          <p:nvPr/>
        </p:nvSpPr>
        <p:spPr>
          <a:xfrm>
            <a:off x="2919588" y="3837025"/>
            <a:ext cx="30000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2.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Sign up by postcode or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select your location from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our dropdown list.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1" name="Google Shape;29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8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21716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"/>
          <p:cNvSpPr txBox="1"/>
          <p:nvPr/>
        </p:nvSpPr>
        <p:spPr>
          <a:xfrm>
            <a:off x="412500" y="3859463"/>
            <a:ext cx="20988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3.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Enter the first part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 your postcode.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8" name="Google Shape;298;p12"/>
          <p:cNvSpPr txBox="1"/>
          <p:nvPr/>
        </p:nvSpPr>
        <p:spPr>
          <a:xfrm>
            <a:off x="2400913" y="1761438"/>
            <a:ext cx="1079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GB" sz="3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</a:t>
            </a:r>
            <a:endParaRPr b="0" i="0" sz="3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12"/>
          <p:cNvSpPr txBox="1"/>
          <p:nvPr/>
        </p:nvSpPr>
        <p:spPr>
          <a:xfrm>
            <a:off x="3370200" y="3859475"/>
            <a:ext cx="20988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4.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Choose your area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from the dropdown.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53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21728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 txBox="1"/>
          <p:nvPr/>
        </p:nvSpPr>
        <p:spPr>
          <a:xfrm>
            <a:off x="222173" y="3856225"/>
            <a:ext cx="24795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Select your month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 year of birth.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13"/>
          <p:cNvSpPr txBox="1"/>
          <p:nvPr/>
        </p:nvSpPr>
        <p:spPr>
          <a:xfrm>
            <a:off x="3295650" y="3856225"/>
            <a:ext cx="2247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6.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Select your gender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 ethnicity.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13"/>
          <p:cNvSpPr txBox="1"/>
          <p:nvPr/>
        </p:nvSpPr>
        <p:spPr>
          <a:xfrm>
            <a:off x="6253363" y="3856225"/>
            <a:ext cx="22479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7.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Create an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anonymous (not your </a:t>
            </a:r>
            <a:b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 name)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username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 secure password.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9" name="Google Shape;30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8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9428" y="416700"/>
            <a:ext cx="1595775" cy="33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21725" y="416700"/>
            <a:ext cx="1710725" cy="339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DFF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g27aa78558c3_0_7" title="Kooth_Captions_Overview_CSE_(1) (1).m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9ea1ad313f_0_28"/>
          <p:cNvSpPr txBox="1"/>
          <p:nvPr/>
        </p:nvSpPr>
        <p:spPr>
          <a:xfrm>
            <a:off x="3905625" y="3309650"/>
            <a:ext cx="1154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Activities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2" name="Google Shape;322;g29ea1ad313f_0_28"/>
          <p:cNvSpPr txBox="1"/>
          <p:nvPr/>
        </p:nvSpPr>
        <p:spPr>
          <a:xfrm>
            <a:off x="5060025" y="3309650"/>
            <a:ext cx="12852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Journal space and Goal Setting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g29ea1ad313f_0_28"/>
          <p:cNvSpPr txBox="1"/>
          <p:nvPr/>
        </p:nvSpPr>
        <p:spPr>
          <a:xfrm>
            <a:off x="7942563" y="3453275"/>
            <a:ext cx="11544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Live forums 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g29ea1ad313f_0_28"/>
          <p:cNvSpPr txBox="1"/>
          <p:nvPr/>
        </p:nvSpPr>
        <p:spPr>
          <a:xfrm>
            <a:off x="1215925" y="3309650"/>
            <a:ext cx="12852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Send a message to our team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g29ea1ad313f_0_28"/>
          <p:cNvSpPr txBox="1"/>
          <p:nvPr/>
        </p:nvSpPr>
        <p:spPr>
          <a:xfrm>
            <a:off x="-69275" y="3309650"/>
            <a:ext cx="12852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Live text-based chat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g29ea1ad313f_0_28"/>
          <p:cNvSpPr txBox="1"/>
          <p:nvPr/>
        </p:nvSpPr>
        <p:spPr>
          <a:xfrm>
            <a:off x="2951175" y="3107000"/>
            <a:ext cx="11292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Helpful articles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g29ea1ad313f_0_28"/>
          <p:cNvSpPr txBox="1"/>
          <p:nvPr/>
        </p:nvSpPr>
        <p:spPr>
          <a:xfrm>
            <a:off x="6788163" y="3552575"/>
            <a:ext cx="1154400" cy="4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Discussion boards</a:t>
            </a:r>
            <a:endParaRPr b="1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g29ea1ad313f_0_28"/>
          <p:cNvSpPr txBox="1"/>
          <p:nvPr/>
        </p:nvSpPr>
        <p:spPr>
          <a:xfrm>
            <a:off x="6643000" y="2032737"/>
            <a:ext cx="2420700" cy="4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Community 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g29ea1ad313f_0_28"/>
          <p:cNvSpPr txBox="1"/>
          <p:nvPr/>
        </p:nvSpPr>
        <p:spPr>
          <a:xfrm>
            <a:off x="3375275" y="2032737"/>
            <a:ext cx="2420700" cy="4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Self-directed 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g29ea1ad313f_0_28"/>
          <p:cNvSpPr txBox="1"/>
          <p:nvPr/>
        </p:nvSpPr>
        <p:spPr>
          <a:xfrm>
            <a:off x="641425" y="2032737"/>
            <a:ext cx="1485300" cy="4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Professional</a:t>
            </a:r>
            <a:b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67fe8fa8fd_0_6"/>
          <p:cNvSpPr txBox="1"/>
          <p:nvPr/>
        </p:nvSpPr>
        <p:spPr>
          <a:xfrm>
            <a:off x="838200" y="2002700"/>
            <a:ext cx="49959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2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 can usually get help on the same day you need it</a:t>
            </a:r>
            <a:endParaRPr b="1" i="0" sz="12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25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25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When you first come to chat, we will:</a:t>
            </a:r>
            <a:endParaRPr b="0" i="0" sz="125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25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79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Montserrat"/>
              <a:buChar char="●"/>
            </a:pPr>
            <a:r>
              <a:rPr b="0" i="0" lang="en-GB" sz="12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Listen to you</a:t>
            </a:r>
            <a:endParaRPr b="0" i="0" sz="12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79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Montserrat"/>
              <a:buChar char="●"/>
            </a:pPr>
            <a:r>
              <a:rPr b="0" i="0" lang="en-GB" sz="12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Explore your current difficulties and what's brought you to Kooth</a:t>
            </a:r>
            <a:endParaRPr b="0" i="0" sz="12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79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Montserrat"/>
              <a:buChar char="●"/>
            </a:pPr>
            <a:r>
              <a:rPr b="0" i="0" lang="en-GB" sz="12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Think together about the best way to support you</a:t>
            </a:r>
            <a:endParaRPr b="0" i="0" sz="125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g267fe8fa8fd_0_6"/>
          <p:cNvSpPr txBox="1"/>
          <p:nvPr/>
        </p:nvSpPr>
        <p:spPr>
          <a:xfrm>
            <a:off x="838200" y="1296188"/>
            <a:ext cx="5182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3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first chat session</a:t>
            </a:r>
            <a:endParaRPr b="1" i="0" sz="3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7aa78558c3_0_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342" name="Google Shape;342;g27aa78558c3_0_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43" name="Google Shape;343;g27aa78558c3_0_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44" name="Google Shape;344;g27aa78558c3_0_56" title="Video_Kooth_Messaging_480p (1).m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5"/>
          <p:cNvSpPr txBox="1"/>
          <p:nvPr/>
        </p:nvSpPr>
        <p:spPr>
          <a:xfrm>
            <a:off x="324450" y="1943100"/>
            <a:ext cx="46095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Our team are </a:t>
            </a:r>
            <a:br>
              <a:rPr b="0" i="0" lang="en-GB" sz="3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b="0" i="0" lang="en-GB" sz="3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here for you</a:t>
            </a:r>
            <a:br>
              <a:rPr b="0" i="0" lang="en-GB" sz="30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b="1" i="0" lang="en-GB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365 days a year</a:t>
            </a:r>
            <a:endParaRPr b="1" i="0" sz="3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0" name="Google Shape;350;p25"/>
          <p:cNvSpPr txBox="1"/>
          <p:nvPr/>
        </p:nvSpPr>
        <p:spPr>
          <a:xfrm>
            <a:off x="5010150" y="2774175"/>
            <a:ext cx="2987700" cy="17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 can chat with us </a:t>
            </a:r>
            <a:b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during the following hours: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Monday - Friday</a:t>
            </a:r>
            <a:b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12pm - 10pm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Saturday and Sunday</a:t>
            </a:r>
            <a:br>
              <a:rPr b="0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6pm - 10pm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5f61e495ba_0_56"/>
          <p:cNvSpPr txBox="1"/>
          <p:nvPr/>
        </p:nvSpPr>
        <p:spPr>
          <a:xfrm>
            <a:off x="2991525" y="1150175"/>
            <a:ext cx="486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GB" sz="30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Why we’re here today</a:t>
            </a:r>
            <a:endParaRPr b="1" i="0" sz="30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g25f61e495ba_0_56"/>
          <p:cNvSpPr txBox="1"/>
          <p:nvPr/>
        </p:nvSpPr>
        <p:spPr>
          <a:xfrm>
            <a:off x="3477300" y="1107850"/>
            <a:ext cx="5286300" cy="39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-GB" sz="1600" u="none" cap="none" strike="noStrike">
                <a:solidFill>
                  <a:srgbClr val="323338"/>
                </a:solidFill>
                <a:latin typeface="Montserrat"/>
                <a:ea typeface="Montserrat"/>
                <a:cs typeface="Montserrat"/>
                <a:sym typeface="Montserrat"/>
              </a:rPr>
              <a:t>We want to promote safe spaces for </a:t>
            </a:r>
            <a:r>
              <a:rPr b="1" i="0" lang="en-GB" sz="1600" u="none" cap="none" strike="noStrike">
                <a:solidFill>
                  <a:srgbClr val="323338"/>
                </a:solidFill>
                <a:latin typeface="Montserrat"/>
                <a:ea typeface="Montserrat"/>
                <a:cs typeface="Montserrat"/>
                <a:sym typeface="Montserrat"/>
              </a:rPr>
              <a:t>everyone </a:t>
            </a:r>
            <a:r>
              <a:rPr b="0" i="0" lang="en-GB" sz="1600" u="none" cap="none" strike="noStrike">
                <a:solidFill>
                  <a:srgbClr val="323338"/>
                </a:solidFill>
                <a:latin typeface="Montserrat"/>
                <a:ea typeface="Montserrat"/>
                <a:cs typeface="Montserrat"/>
                <a:sym typeface="Montserrat"/>
              </a:rPr>
              <a:t>to feel comfortable to talk about how they're feeling and explore how Kooth can support you</a:t>
            </a:r>
            <a:endParaRPr b="0" i="0" sz="1600" u="none" cap="none" strike="noStrike">
              <a:solidFill>
                <a:srgbClr val="3233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br>
              <a:rPr b="0" i="0" lang="en-GB" sz="1600" u="none" cap="none" strike="noStrike">
                <a:solidFill>
                  <a:srgbClr val="32333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1600" u="none" cap="none" strike="noStrike">
              <a:solidFill>
                <a:srgbClr val="3233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g25f61e495ba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371125" y="-42850"/>
            <a:ext cx="3386925" cy="5893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5d7e38a83a_0_2"/>
          <p:cNvSpPr txBox="1"/>
          <p:nvPr/>
        </p:nvSpPr>
        <p:spPr>
          <a:xfrm>
            <a:off x="649475" y="2105400"/>
            <a:ext cx="3267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3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 can </a:t>
            </a:r>
            <a:endParaRPr b="1" i="0" sz="3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3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trust us </a:t>
            </a:r>
            <a:endParaRPr b="1" i="0" sz="3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6" name="Google Shape;356;g25d7e38a83a_0_2"/>
          <p:cNvSpPr txBox="1"/>
          <p:nvPr/>
        </p:nvSpPr>
        <p:spPr>
          <a:xfrm>
            <a:off x="4423800" y="906250"/>
            <a:ext cx="1732800" cy="10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 our users </a:t>
            </a:r>
            <a:br>
              <a:rPr b="0" i="0" lang="en-GB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would recommend </a:t>
            </a:r>
            <a:br>
              <a:rPr b="0" i="0" lang="en-GB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-GB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Kooth to a friend</a:t>
            </a:r>
            <a:endParaRPr b="0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7" name="Google Shape;357;g25d7e38a83a_0_2"/>
          <p:cNvSpPr txBox="1"/>
          <p:nvPr/>
        </p:nvSpPr>
        <p:spPr>
          <a:xfrm>
            <a:off x="4385825" y="3208525"/>
            <a:ext cx="22500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Our team are 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 people who </a:t>
            </a:r>
            <a:b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want to listen </a:t>
            </a:r>
            <a:b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and help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g25d7e38a83a_0_2"/>
          <p:cNvSpPr txBox="1"/>
          <p:nvPr/>
        </p:nvSpPr>
        <p:spPr>
          <a:xfrm>
            <a:off x="6635825" y="1739625"/>
            <a:ext cx="20064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Join over 1 million young people who have logged into </a:t>
            </a: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Kooth.com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g25d7e38a83a_0_2"/>
          <p:cNvSpPr txBox="1"/>
          <p:nvPr/>
        </p:nvSpPr>
        <p:spPr>
          <a:xfrm>
            <a:off x="4479350" y="474100"/>
            <a:ext cx="173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GB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95%</a:t>
            </a:r>
            <a:r>
              <a:rPr b="1" i="0" lang="en-GB" sz="2800" u="none" cap="none" strike="noStrike">
                <a:solidFill>
                  <a:srgbClr val="FF456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2800" u="none" cap="none" strike="noStrike">
              <a:solidFill>
                <a:srgbClr val="FF45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"/>
          <p:cNvSpPr txBox="1"/>
          <p:nvPr/>
        </p:nvSpPr>
        <p:spPr>
          <a:xfrm>
            <a:off x="816725" y="1045275"/>
            <a:ext cx="3732900" cy="1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 range of   </a:t>
            </a:r>
            <a:r>
              <a:rPr b="1" i="0" lang="en-GB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self-help tools</a:t>
            </a:r>
            <a:r>
              <a:rPr b="0" i="0" lang="en-GB" sz="28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    </a:t>
            </a:r>
            <a:endParaRPr b="0" i="0" sz="28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all in one place</a:t>
            </a:r>
            <a:endParaRPr b="1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17"/>
          <p:cNvSpPr txBox="1"/>
          <p:nvPr/>
        </p:nvSpPr>
        <p:spPr>
          <a:xfrm>
            <a:off x="816725" y="2637925"/>
            <a:ext cx="379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 can use these tools at any time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17"/>
          <p:cNvSpPr txBox="1"/>
          <p:nvPr/>
        </p:nvSpPr>
        <p:spPr>
          <a:xfrm>
            <a:off x="816732" y="3462625"/>
            <a:ext cx="4108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Options include:</a:t>
            </a:r>
            <a:endParaRPr b="1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Wellbeing mini activity hub 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Journal space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Goal setting 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Discussion boards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b="0" i="0" lang="en-GB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Live forums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"/>
          <p:cNvSpPr txBox="1"/>
          <p:nvPr/>
        </p:nvSpPr>
        <p:spPr>
          <a:xfrm>
            <a:off x="337500" y="409575"/>
            <a:ext cx="5162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GB" sz="27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Article topics include:</a:t>
            </a:r>
            <a:endParaRPr b="1" i="0" sz="27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2" name="Google Shape;372;p19"/>
          <p:cNvSpPr txBox="1"/>
          <p:nvPr/>
        </p:nvSpPr>
        <p:spPr>
          <a:xfrm>
            <a:off x="225275" y="1009875"/>
            <a:ext cx="2223600" cy="19812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Personal stories 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Bullying 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Relationships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Identity 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Education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3" name="Google Shape;373;p19"/>
          <p:cNvSpPr txBox="1"/>
          <p:nvPr/>
        </p:nvSpPr>
        <p:spPr>
          <a:xfrm>
            <a:off x="2323850" y="1009875"/>
            <a:ext cx="3322200" cy="12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Hobbies and interests</a:t>
            </a:r>
            <a:endParaRPr b="0" i="0" sz="1400" u="none" cap="none" strike="noStrike">
              <a:solidFill>
                <a:srgbClr val="0000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Char char="●"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General health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wellbeing</a:t>
            </a:r>
            <a:endParaRPr b="0" i="0" sz="14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marR="0" rtl="0" algn="l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74" name="Google Shape;37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6358" y="357575"/>
            <a:ext cx="337793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1500" y="1368352"/>
            <a:ext cx="2965849" cy="451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7a27fbdf9b_0_193"/>
          <p:cNvSpPr txBox="1"/>
          <p:nvPr/>
        </p:nvSpPr>
        <p:spPr>
          <a:xfrm>
            <a:off x="367625" y="471400"/>
            <a:ext cx="403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GB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few tips from us: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27a27fbdf9b_0_193"/>
          <p:cNvSpPr txBox="1"/>
          <p:nvPr>
            <p:ph idx="4294967295" type="body"/>
          </p:nvPr>
        </p:nvSpPr>
        <p:spPr>
          <a:xfrm>
            <a:off x="247600" y="1375750"/>
            <a:ext cx="76614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ok to ask for help </a:t>
            </a: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it can be really difficult to manage your emotional wellbeing, so you don’t have to do it alone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Try to move or be active each day </a:t>
            </a: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being active and doing gentle movement 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each day can help improve your wellbeing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2" name="Google Shape;382;g27a27fbdf9b_0_193"/>
          <p:cNvSpPr txBox="1"/>
          <p:nvPr>
            <p:ph idx="4294967295" type="body"/>
          </p:nvPr>
        </p:nvSpPr>
        <p:spPr>
          <a:xfrm>
            <a:off x="247600" y="2436175"/>
            <a:ext cx="6351600" cy="3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Focus on what you’re good at </a:t>
            </a: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build on your strengths to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boost your confidence and self-esteem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Find helpful ways to experience, express and manage your emotions </a:t>
            </a: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you could try some Kooth mini-activities to help 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 helpful habits and valuable life skills, or listen to our of our podcasts</a:t>
            </a:r>
            <a:endParaRPr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3" name="Google Shape;383;g27a27fbdf9b_0_1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7400" y="2680999"/>
            <a:ext cx="2356598" cy="249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6111ffe5aa_0_152"/>
          <p:cNvSpPr txBox="1"/>
          <p:nvPr/>
        </p:nvSpPr>
        <p:spPr>
          <a:xfrm>
            <a:off x="3191575" y="1620450"/>
            <a:ext cx="4453500" cy="19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21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If any of today’s discussions have been difficult for you,        and you’d like some additional support, please speak to        your pastoral team </a:t>
            </a:r>
            <a:endParaRPr b="0" i="0" sz="21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7aa78558c3_0_112"/>
          <p:cNvSpPr txBox="1"/>
          <p:nvPr/>
        </p:nvSpPr>
        <p:spPr>
          <a:xfrm>
            <a:off x="337250" y="2387700"/>
            <a:ext cx="8683500" cy="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7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Everyone</a:t>
            </a:r>
            <a:r>
              <a:rPr b="0" i="0" lang="en-GB" sz="17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needs support sometimes - and if you do, </a:t>
            </a:r>
            <a:r>
              <a:rPr b="1" i="0" lang="en-GB" sz="17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we’re here</a:t>
            </a:r>
            <a:endParaRPr b="1" i="0" sz="17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7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Free, safe, anonymous and online </a:t>
            </a:r>
            <a:endParaRPr b="0" i="0" sz="17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g27aa78558c3_0_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" y="192014"/>
            <a:ext cx="799691" cy="284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27aa78558c3_0_112"/>
          <p:cNvSpPr txBox="1"/>
          <p:nvPr/>
        </p:nvSpPr>
        <p:spPr>
          <a:xfrm>
            <a:off x="337250" y="1395463"/>
            <a:ext cx="5099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3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kooth.com</a:t>
            </a:r>
            <a:r>
              <a:rPr b="1" i="0" lang="en-GB" sz="4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i="0" sz="4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6" name="Google Shape;396;g27aa78558c3_0_1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9600" y="3815600"/>
            <a:ext cx="390590" cy="39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27aa78558c3_0_1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86314" y="3852424"/>
            <a:ext cx="275769" cy="316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g27aa78558c3_0_1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58206" y="3827219"/>
            <a:ext cx="367350" cy="367352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27aa78558c3_0_112"/>
          <p:cNvSpPr txBox="1"/>
          <p:nvPr/>
        </p:nvSpPr>
        <p:spPr>
          <a:xfrm>
            <a:off x="337250" y="4246425"/>
            <a:ext cx="915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Sarabun"/>
              <a:buNone/>
            </a:pPr>
            <a:r>
              <a:rPr b="0" i="0" lang="en-GB" sz="1000" u="none" cap="none" strike="noStrike">
                <a:solidFill>
                  <a:srgbClr val="1D1C1D"/>
                </a:solidFill>
                <a:latin typeface="Montserrat"/>
                <a:ea typeface="Montserrat"/>
                <a:cs typeface="Montserrat"/>
                <a:sym typeface="Montserrat"/>
              </a:rPr>
              <a:t>kooth_uk</a:t>
            </a:r>
            <a:endParaRPr b="0" i="0" sz="1000" u="none" cap="none" strike="noStrike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g27aa78558c3_0_112"/>
          <p:cNvSpPr txBox="1"/>
          <p:nvPr/>
        </p:nvSpPr>
        <p:spPr>
          <a:xfrm>
            <a:off x="1466538" y="4246425"/>
            <a:ext cx="915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Sarabun"/>
              <a:buNone/>
            </a:pPr>
            <a:r>
              <a:rPr b="0" i="0" lang="en-GB" sz="1000" u="none" cap="none" strike="noStrike">
                <a:solidFill>
                  <a:srgbClr val="1D1C1D"/>
                </a:solidFill>
                <a:latin typeface="Montserrat"/>
                <a:ea typeface="Montserrat"/>
                <a:cs typeface="Montserrat"/>
                <a:sym typeface="Montserrat"/>
              </a:rPr>
              <a:t>kooth_uk</a:t>
            </a:r>
            <a:endParaRPr b="0" i="0" sz="1000" u="none" cap="none" strike="noStrike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g27aa78558c3_0_112"/>
          <p:cNvSpPr txBox="1"/>
          <p:nvPr/>
        </p:nvSpPr>
        <p:spPr>
          <a:xfrm>
            <a:off x="2595850" y="4246425"/>
            <a:ext cx="915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Sarabun"/>
              <a:buNone/>
            </a:pPr>
            <a:r>
              <a:rPr b="0" i="0" lang="en-GB" sz="1000" u="none" cap="none" strike="noStrike">
                <a:solidFill>
                  <a:srgbClr val="1D1C1D"/>
                </a:solidFill>
                <a:latin typeface="Montserrat"/>
                <a:ea typeface="Montserrat"/>
                <a:cs typeface="Montserrat"/>
                <a:sym typeface="Montserrat"/>
              </a:rPr>
              <a:t>kooth_uk</a:t>
            </a:r>
            <a:endParaRPr b="0" i="0" sz="1000" u="none" cap="none" strike="noStrike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5f61e495ba_1_62"/>
          <p:cNvSpPr txBox="1"/>
          <p:nvPr/>
        </p:nvSpPr>
        <p:spPr>
          <a:xfrm>
            <a:off x="2383500" y="1047900"/>
            <a:ext cx="4377000" cy="3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8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Mental health is </a:t>
            </a:r>
            <a:r>
              <a:rPr b="0" i="0" lang="en-GB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we 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8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think</a:t>
            </a:r>
            <a:r>
              <a:rPr b="0" i="0" lang="en-GB" sz="18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i="0" lang="en-GB" sz="18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feel and act</a:t>
            </a:r>
            <a:r>
              <a:rPr b="1" i="0" lang="en-GB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GB" sz="1800" u="none" cap="none" strike="noStrike">
                <a:solidFill>
                  <a:srgbClr val="323338"/>
                </a:solidFill>
                <a:latin typeface="Montserrat"/>
                <a:ea typeface="Montserrat"/>
                <a:cs typeface="Montserrat"/>
                <a:sym typeface="Montserrat"/>
              </a:rPr>
              <a:t>in response to the things that happen to us in life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Just like physical health, 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everybody has it and we need to take care of it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ea1ad313f_0_86"/>
          <p:cNvSpPr txBox="1"/>
          <p:nvPr/>
        </p:nvSpPr>
        <p:spPr>
          <a:xfrm>
            <a:off x="2777100" y="919200"/>
            <a:ext cx="58509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GB" sz="2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Our mental health can range from </a:t>
            </a:r>
            <a:endParaRPr b="1" i="0" sz="2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GB" sz="21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good to poor</a:t>
            </a:r>
            <a:endParaRPr b="1" i="0" sz="21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3233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g29ea1ad313f_0_86"/>
          <p:cNvSpPr txBox="1"/>
          <p:nvPr/>
        </p:nvSpPr>
        <p:spPr>
          <a:xfrm>
            <a:off x="3038100" y="2175225"/>
            <a:ext cx="53289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Good mental health</a:t>
            </a:r>
            <a:r>
              <a:rPr b="1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can help you to think positively, feel confident and act calmly</a:t>
            </a:r>
            <a:endParaRPr b="0" i="0" sz="14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Poor mental health may mean the way you’re thinking, feeling or acting becomes difficult to cope with</a:t>
            </a:r>
            <a:endParaRPr b="0" i="0" sz="14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5" name="Google Shape;225;g29ea1ad313f_0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50" y="2751775"/>
            <a:ext cx="2026799" cy="242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5f61e495ba_2_65"/>
          <p:cNvSpPr txBox="1"/>
          <p:nvPr>
            <p:ph idx="4294967295" type="title"/>
          </p:nvPr>
        </p:nvSpPr>
        <p:spPr>
          <a:xfrm>
            <a:off x="2591700" y="1158400"/>
            <a:ext cx="62325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1900" lIns="83800" spcFirstLastPara="1" rIns="83800" wrap="square" tIns="4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lang="en-GB" sz="2500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What can affect our mental health?</a:t>
            </a:r>
            <a:endParaRPr b="1" sz="25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5f61e495ba_2_65"/>
          <p:cNvSpPr txBox="1"/>
          <p:nvPr/>
        </p:nvSpPr>
        <p:spPr>
          <a:xfrm>
            <a:off x="2591700" y="1871925"/>
            <a:ext cx="2991300" cy="30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•School/ College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•Relationships </a:t>
            </a:r>
            <a:endParaRPr b="0" i="0" sz="2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•Friendships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•Family</a:t>
            </a:r>
            <a:endParaRPr b="0" i="0" sz="20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454C53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Past experiences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•Social media</a:t>
            </a:r>
            <a:endParaRPr b="0" i="0" sz="20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g25f61e495ba_2_65"/>
          <p:cNvSpPr txBox="1"/>
          <p:nvPr/>
        </p:nvSpPr>
        <p:spPr>
          <a:xfrm>
            <a:off x="5583001" y="1871925"/>
            <a:ext cx="3311100" cy="25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•Popularity/ fitting in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•Stress/ pressure</a:t>
            </a:r>
            <a:endParaRPr b="0" i="0" sz="2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•Feeling isolated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•Gender/ Sexuality</a:t>
            </a:r>
            <a:endParaRPr b="0" i="0" sz="2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rgbClr val="0C6973"/>
                </a:solidFill>
                <a:latin typeface="Montserrat"/>
                <a:ea typeface="Montserrat"/>
                <a:cs typeface="Montserrat"/>
                <a:sym typeface="Montserrat"/>
              </a:rPr>
              <a:t>•Bereavement</a:t>
            </a:r>
            <a:endParaRPr b="0" i="0" sz="2000" u="none" cap="none" strike="noStrike">
              <a:solidFill>
                <a:srgbClr val="0C697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•‘Banter’</a:t>
            </a:r>
            <a:endParaRPr b="0" i="0" sz="2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3" name="Google Shape;233;g25f61e495ba_2_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65750" y="2507750"/>
            <a:ext cx="2803200" cy="26786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25f61e495ba_2_65"/>
          <p:cNvSpPr/>
          <p:nvPr/>
        </p:nvSpPr>
        <p:spPr>
          <a:xfrm>
            <a:off x="1320175" y="805825"/>
            <a:ext cx="977400" cy="1020000"/>
          </a:xfrm>
          <a:prstGeom prst="rect">
            <a:avLst/>
          </a:prstGeom>
          <a:solidFill>
            <a:srgbClr val="309EAB"/>
          </a:solidFill>
          <a:ln cap="flat" cmpd="sng" w="9525">
            <a:solidFill>
              <a:srgbClr val="309EA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 txBox="1"/>
          <p:nvPr/>
        </p:nvSpPr>
        <p:spPr>
          <a:xfrm>
            <a:off x="3054775" y="2065750"/>
            <a:ext cx="5535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GB" sz="2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We asked young people what prevents them from talking about their mental health…</a:t>
            </a:r>
            <a:endParaRPr b="0" i="0" sz="2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0" name="Google Shape;24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731950"/>
            <a:ext cx="2286899" cy="250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"/>
          <p:cNvSpPr txBox="1"/>
          <p:nvPr/>
        </p:nvSpPr>
        <p:spPr>
          <a:xfrm>
            <a:off x="403125" y="1231200"/>
            <a:ext cx="14628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 don’t want to appear weak’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"/>
          <p:cNvSpPr txBox="1"/>
          <p:nvPr/>
        </p:nvSpPr>
        <p:spPr>
          <a:xfrm>
            <a:off x="2310900" y="1722150"/>
            <a:ext cx="16269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‘I’m nervous about the consequences’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"/>
          <p:cNvSpPr txBox="1"/>
          <p:nvPr/>
        </p:nvSpPr>
        <p:spPr>
          <a:xfrm>
            <a:off x="321075" y="3485350"/>
            <a:ext cx="1626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‘I’m fearful I’d be judged’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"/>
          <p:cNvSpPr txBox="1"/>
          <p:nvPr/>
        </p:nvSpPr>
        <p:spPr>
          <a:xfrm>
            <a:off x="2881550" y="3485350"/>
            <a:ext cx="1626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‘I’m too embarrassed’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"/>
          <p:cNvSpPr txBox="1"/>
          <p:nvPr/>
        </p:nvSpPr>
        <p:spPr>
          <a:xfrm>
            <a:off x="5042100" y="3485350"/>
            <a:ext cx="1626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 find it hard to trust others’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"/>
          <p:cNvSpPr txBox="1"/>
          <p:nvPr/>
        </p:nvSpPr>
        <p:spPr>
          <a:xfrm>
            <a:off x="6669000" y="1722150"/>
            <a:ext cx="17754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‘I’m unsure how to express my emotions’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"/>
          <p:cNvSpPr txBox="1"/>
          <p:nvPr/>
        </p:nvSpPr>
        <p:spPr>
          <a:xfrm>
            <a:off x="7107625" y="3485350"/>
            <a:ext cx="1626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‘I feel too nervous’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"/>
          <p:cNvSpPr txBox="1"/>
          <p:nvPr/>
        </p:nvSpPr>
        <p:spPr>
          <a:xfrm>
            <a:off x="124050" y="144350"/>
            <a:ext cx="6913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800" u="none" cap="none" strike="noStrike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Here’s what was shared with us…</a:t>
            </a:r>
            <a:endParaRPr b="1" i="0" sz="1800" u="none" cap="none" strike="noStrike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9ea4af7260_0_0"/>
          <p:cNvSpPr txBox="1"/>
          <p:nvPr/>
        </p:nvSpPr>
        <p:spPr>
          <a:xfrm>
            <a:off x="591500" y="313800"/>
            <a:ext cx="79380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mental health charity </a:t>
            </a:r>
            <a:r>
              <a:rPr b="1" i="0" lang="en-GB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Mind </a:t>
            </a:r>
            <a:r>
              <a:rPr b="0" i="0" lang="en-GB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spoke to a group of young men and found that they’d be more likely to seek support if…</a:t>
            </a:r>
            <a:endParaRPr b="0" i="0" sz="19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8" name="Google Shape;258;g29ea4af726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633" y="1138775"/>
            <a:ext cx="8310717" cy="298732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29ea4af7260_0_0"/>
          <p:cNvSpPr txBox="1"/>
          <p:nvPr/>
        </p:nvSpPr>
        <p:spPr>
          <a:xfrm>
            <a:off x="872764" y="3897081"/>
            <a:ext cx="1027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 and information was  available online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g29ea4af7260_0_0"/>
          <p:cNvSpPr txBox="1"/>
          <p:nvPr/>
        </p:nvSpPr>
        <p:spPr>
          <a:xfrm>
            <a:off x="2088444" y="3897081"/>
            <a:ext cx="1027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 assurance of anonymity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" name="Google Shape;261;g29ea4af7260_0_0"/>
          <p:cNvSpPr txBox="1"/>
          <p:nvPr/>
        </p:nvSpPr>
        <p:spPr>
          <a:xfrm>
            <a:off x="3304115" y="3897081"/>
            <a:ext cx="1027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Help was available at  more convenient times of day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g29ea4af7260_0_0"/>
          <p:cNvSpPr txBox="1"/>
          <p:nvPr/>
        </p:nvSpPr>
        <p:spPr>
          <a:xfrm>
            <a:off x="4519805" y="3897081"/>
            <a:ext cx="1027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Help available at places other than a GP surgery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g29ea4af7260_0_0"/>
          <p:cNvSpPr txBox="1"/>
          <p:nvPr/>
        </p:nvSpPr>
        <p:spPr>
          <a:xfrm>
            <a:off x="5754149" y="3897081"/>
            <a:ext cx="1027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Help was available over their phone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Google Shape;264;g29ea4af7260_0_0"/>
          <p:cNvSpPr txBox="1"/>
          <p:nvPr/>
        </p:nvSpPr>
        <p:spPr>
          <a:xfrm>
            <a:off x="6988469" y="3897081"/>
            <a:ext cx="10275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Support was available in more places</a:t>
            </a:r>
            <a:endParaRPr b="0" i="0" sz="11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6111ffe5aa_0_7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/>
              <a:t>KELs to add in insert slides </a:t>
            </a:r>
            <a:endParaRPr/>
          </a:p>
        </p:txBody>
      </p:sp>
      <p:sp>
        <p:nvSpPr>
          <p:cNvPr id="270" name="Google Shape;270;g26111ffe5aa_0_75"/>
          <p:cNvSpPr txBox="1"/>
          <p:nvPr>
            <p:ph idx="1" type="subTitle"/>
          </p:nvPr>
        </p:nvSpPr>
        <p:spPr>
          <a:xfrm>
            <a:off x="311700" y="285000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lang="en-GB"/>
              <a:t>Max 6 additional slides according to presenting issue that the setting has suggested, or if you are presenting to a specific audience</a:t>
            </a:r>
            <a:endParaRPr/>
          </a:p>
        </p:txBody>
      </p:sp>
      <p:sp>
        <p:nvSpPr>
          <p:cNvPr id="271" name="Google Shape;271;g26111ffe5aa_0_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