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7390" y="2938806"/>
            <a:ext cx="5532581" cy="878720"/>
          </a:xfrm>
        </p:spPr>
        <p:txBody>
          <a:bodyPr/>
          <a:lstStyle/>
          <a:p>
            <a:r>
              <a:rPr lang="en-US" dirty="0" smtClean="0"/>
              <a:t>OFF THE RECORD</a:t>
            </a:r>
            <a:endParaRPr lang="en-GB" dirty="0"/>
          </a:p>
        </p:txBody>
      </p:sp>
      <p:pic>
        <p:nvPicPr>
          <p:cNvPr id="1026" name="Picture 2" descr="Talk to us Off the Re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303" y="2857526"/>
            <a:ext cx="2559915" cy="12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36784" y="4623344"/>
            <a:ext cx="4899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talkofftherecord.org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1" y="4388573"/>
            <a:ext cx="942657" cy="942657"/>
          </a:xfrm>
          <a:prstGeom prst="rect">
            <a:avLst/>
          </a:prstGeom>
        </p:spPr>
      </p:pic>
      <p:pic>
        <p:nvPicPr>
          <p:cNvPr id="1028" name="Picture 4" descr="Contact 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1" y="5480089"/>
            <a:ext cx="942657" cy="9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90873" y="5597476"/>
            <a:ext cx="6186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info@talkofftherecord.org</a:t>
            </a:r>
            <a:endParaRPr lang="en-GB" sz="4000" dirty="0"/>
          </a:p>
        </p:txBody>
      </p:sp>
      <p:pic>
        <p:nvPicPr>
          <p:cNvPr id="1030" name="Picture 6" descr="https://www.talkofftherecord.org/media/1072/ins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4" y="243839"/>
            <a:ext cx="951865" cy="9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talkofftherecord.org/media/1037/yout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4" y="243838"/>
            <a:ext cx="980706" cy="9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talkofftherecord.org/media/1034/faceboo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607" y="243837"/>
            <a:ext cx="980706" cy="95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talkofftherecord.org/media/2379/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07" y="243836"/>
            <a:ext cx="915019" cy="9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talkofftherecord.org/media/2385/soundcloud-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27" y="243835"/>
            <a:ext cx="970953" cy="9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697321" y="347402"/>
            <a:ext cx="21403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@</a:t>
            </a:r>
            <a:r>
              <a:rPr lang="en-US" sz="4000" dirty="0" err="1" smtClean="0"/>
              <a:t>talkotr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8014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0300">
              <a:srgbClr val="00B0F0"/>
            </a:gs>
            <a:gs pos="0">
              <a:srgbClr val="00B0F0"/>
            </a:gs>
            <a:gs pos="50000">
              <a:srgbClr val="00B0F0"/>
            </a:gs>
            <a:gs pos="100000">
              <a:srgbClr val="00B0F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OFF THE RECORD – SUTTON SERVICE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4727" y="2648260"/>
            <a:ext cx="6875179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u="sng" dirty="0" smtClean="0"/>
          </a:p>
          <a:p>
            <a:pPr algn="ctr"/>
            <a:endParaRPr lang="en-US" sz="2000" b="1" u="sng" dirty="0"/>
          </a:p>
          <a:p>
            <a:r>
              <a:rPr lang="en-GB" sz="2800" b="1" dirty="0" smtClean="0"/>
              <a:t> 	sutton@talkofftherecord.org</a:t>
            </a:r>
            <a:endParaRPr lang="en-GB" sz="2800" dirty="0"/>
          </a:p>
          <a:p>
            <a:endParaRPr lang="en-US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	</a:t>
            </a:r>
            <a:r>
              <a:rPr lang="en-GB" sz="2800" b="1" dirty="0" smtClean="0"/>
              <a:t>020 </a:t>
            </a:r>
            <a:r>
              <a:rPr lang="en-GB" sz="2800" b="1" dirty="0"/>
              <a:t>8680 8899</a:t>
            </a:r>
            <a:endParaRPr lang="en-GB" sz="2800" dirty="0"/>
          </a:p>
          <a:p>
            <a:endParaRPr lang="en-US" sz="2000" dirty="0" smtClean="0"/>
          </a:p>
          <a:p>
            <a:r>
              <a:rPr lang="en-US" sz="2000" dirty="0" smtClean="0"/>
              <a:t> 	</a:t>
            </a:r>
            <a:r>
              <a:rPr lang="en-GB" sz="2800" dirty="0" smtClean="0"/>
              <a:t>172 </a:t>
            </a:r>
            <a:r>
              <a:rPr lang="en-GB" sz="2800" dirty="0"/>
              <a:t>Croydon Rd, </a:t>
            </a:r>
            <a:endParaRPr lang="en-GB" sz="2800" dirty="0" smtClean="0"/>
          </a:p>
          <a:p>
            <a:r>
              <a:rPr lang="en-GB" sz="2800" dirty="0" smtClean="0"/>
              <a:t> 	</a:t>
            </a:r>
            <a:r>
              <a:rPr lang="en-GB" sz="2800" dirty="0" err="1" smtClean="0"/>
              <a:t>Beddington</a:t>
            </a:r>
            <a:r>
              <a:rPr lang="en-GB" sz="2800" dirty="0"/>
              <a:t>, </a:t>
            </a:r>
            <a:r>
              <a:rPr lang="en-GB" sz="2800" dirty="0" smtClean="0"/>
              <a:t>Sutton 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CR0 4PG</a:t>
            </a:r>
          </a:p>
          <a:p>
            <a:endParaRPr lang="en-US" sz="2000" dirty="0"/>
          </a:p>
        </p:txBody>
      </p:sp>
      <p:pic>
        <p:nvPicPr>
          <p:cNvPr id="11" name="Picture 2" descr="Contact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863393"/>
            <a:ext cx="421549" cy="7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picture containing text, sky, outdoor, house&#10;&#10;Description automatically generated">
            <a:extLst>
              <a:ext uri="{FF2B5EF4-FFF2-40B4-BE49-F238E27FC236}">
                <a16:creationId xmlns:a16="http://schemas.microsoft.com/office/drawing/2014/main" id="{32BCAE4C-89FB-4060-BC1C-962C76CE9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5"/>
          <a:stretch/>
        </p:blipFill>
        <p:spPr>
          <a:xfrm>
            <a:off x="7059906" y="2084804"/>
            <a:ext cx="4977547" cy="4549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695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491" y="712588"/>
            <a:ext cx="5151519" cy="1080938"/>
          </a:xfrm>
        </p:spPr>
        <p:txBody>
          <a:bodyPr/>
          <a:lstStyle/>
          <a:p>
            <a:pPr algn="ctr"/>
            <a:r>
              <a:rPr lang="en-US" dirty="0" smtClean="0"/>
              <a:t>WEBINARS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8" name="Picture 6" descr="https://www.talkofftherecord.org/media/1768/workshops-02.jpg?width=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3" y="2535872"/>
            <a:ext cx="528637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07102" y="2535872"/>
            <a:ext cx="633186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smtClean="0">
                <a:solidFill>
                  <a:schemeClr val="bg1"/>
                </a:solidFill>
              </a:rPr>
              <a:t>Weekly – Thurs @ 5pm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NEXT ONE FOR YOUNG PEOPLE: </a:t>
            </a:r>
          </a:p>
          <a:p>
            <a:r>
              <a:rPr lang="en-US" sz="2000" b="1" dirty="0" smtClean="0"/>
              <a:t>‘Improving your sleep’ (28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March)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chemeClr val="bg1"/>
                </a:solidFill>
              </a:rPr>
              <a:t>REGISTER FOR THEM ON OUR WEBSITE: </a:t>
            </a:r>
          </a:p>
          <a:p>
            <a:r>
              <a:rPr lang="en-US" sz="2000" b="1" dirty="0" smtClean="0"/>
              <a:t>Homepage &gt; ‘What’s On’ &gt;</a:t>
            </a:r>
          </a:p>
          <a:p>
            <a:endParaRPr lang="en-US" sz="2000" b="1" dirty="0" smtClean="0"/>
          </a:p>
          <a:p>
            <a:r>
              <a:rPr lang="en-US" sz="2000" b="1" i="1" dirty="0" smtClean="0">
                <a:solidFill>
                  <a:srgbClr val="FFC000"/>
                </a:solidFill>
              </a:rPr>
              <a:t>Young people: </a:t>
            </a:r>
            <a:r>
              <a:rPr lang="en-US" sz="2000" b="1" i="1" dirty="0" smtClean="0"/>
              <a:t>&gt; </a:t>
            </a:r>
            <a:r>
              <a:rPr lang="en-US" sz="2000" b="1" dirty="0" smtClean="0"/>
              <a:t>‘Online workshops’</a:t>
            </a:r>
          </a:p>
          <a:p>
            <a:r>
              <a:rPr lang="en-US" sz="2000" b="1" i="1" dirty="0" smtClean="0">
                <a:solidFill>
                  <a:srgbClr val="FFC000"/>
                </a:solidFill>
              </a:rPr>
              <a:t>Parents / </a:t>
            </a:r>
            <a:r>
              <a:rPr lang="en-US" sz="2000" b="1" i="1" dirty="0" err="1">
                <a:solidFill>
                  <a:srgbClr val="FFC000"/>
                </a:solidFill>
              </a:rPr>
              <a:t>C</a:t>
            </a:r>
            <a:r>
              <a:rPr lang="en-US" sz="2000" b="1" i="1" dirty="0" err="1" smtClean="0">
                <a:solidFill>
                  <a:srgbClr val="FFC000"/>
                </a:solidFill>
              </a:rPr>
              <a:t>arers</a:t>
            </a:r>
            <a:r>
              <a:rPr lang="en-US" sz="2000" b="1" i="1" dirty="0" smtClean="0">
                <a:solidFill>
                  <a:srgbClr val="FFC000"/>
                </a:solidFill>
              </a:rPr>
              <a:t>: </a:t>
            </a:r>
            <a:r>
              <a:rPr lang="en-US" sz="2000" b="1" i="1" dirty="0"/>
              <a:t>&gt; </a:t>
            </a:r>
            <a:r>
              <a:rPr lang="en-US" sz="2000" b="1" dirty="0" smtClean="0"/>
              <a:t>‘Support for parents / </a:t>
            </a:r>
            <a:r>
              <a:rPr lang="en-US" sz="2000" b="1" dirty="0" err="1" smtClean="0"/>
              <a:t>carers’</a:t>
            </a:r>
            <a:endParaRPr lang="en-US" sz="2000" b="1" dirty="0"/>
          </a:p>
          <a:p>
            <a:endParaRPr lang="en-US" sz="20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186" y="722748"/>
            <a:ext cx="6356130" cy="1080938"/>
          </a:xfrm>
        </p:spPr>
        <p:txBody>
          <a:bodyPr/>
          <a:lstStyle/>
          <a:p>
            <a:pPr algn="ctr"/>
            <a:r>
              <a:rPr lang="en-US" dirty="0" smtClean="0"/>
              <a:t>COUNSELLING (FACE TO FACE)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5352" t="19419" r="20558" b="10482"/>
          <a:stretch/>
        </p:blipFill>
        <p:spPr bwMode="auto">
          <a:xfrm>
            <a:off x="3086100" y="2187295"/>
            <a:ext cx="6200140" cy="4367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15587" t="20076" r="64525" b="38436"/>
          <a:stretch/>
        </p:blipFill>
        <p:spPr bwMode="auto">
          <a:xfrm>
            <a:off x="277503" y="4136531"/>
            <a:ext cx="3008211" cy="2418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99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491" y="712588"/>
            <a:ext cx="5151519" cy="1080938"/>
          </a:xfrm>
        </p:spPr>
        <p:txBody>
          <a:bodyPr/>
          <a:lstStyle/>
          <a:p>
            <a:pPr algn="ctr"/>
            <a:r>
              <a:rPr lang="en-US" dirty="0" smtClean="0"/>
              <a:t>ONLINE COUNSELLING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080" y="2336873"/>
            <a:ext cx="5336102" cy="324096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5813" y="2488196"/>
            <a:ext cx="6669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000" dirty="0" smtClean="0">
                <a:solidFill>
                  <a:schemeClr val="bg1"/>
                </a:solidFill>
              </a:rPr>
              <a:t>On our website, click the subheadings ‘Croydon’,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‘Sutton’ or ‘Merton’ and there will be a tab under them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for the ‘Online Service’. 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314" t="27930" r="38009" b="7681"/>
          <a:stretch/>
        </p:blipFill>
        <p:spPr bwMode="auto">
          <a:xfrm>
            <a:off x="8063010" y="2482644"/>
            <a:ext cx="3708400" cy="2319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813" y="3957356"/>
            <a:ext cx="7140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2. </a:t>
            </a:r>
            <a:r>
              <a:rPr lang="en-US" sz="2000" dirty="0">
                <a:solidFill>
                  <a:schemeClr val="bg1"/>
                </a:solidFill>
              </a:rPr>
              <a:t>You will come to a page with a link you can click on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" name="Right Arrow 4"/>
          <p:cNvSpPr/>
          <p:nvPr/>
        </p:nvSpPr>
        <p:spPr>
          <a:xfrm rot="1139838">
            <a:off x="7149077" y="4213477"/>
            <a:ext cx="971611" cy="37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5813" y="5154047"/>
            <a:ext cx="8677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000" dirty="0" smtClean="0">
                <a:solidFill>
                  <a:schemeClr val="bg1"/>
                </a:solidFill>
              </a:rPr>
              <a:t>This will take you to another page with lots of info about how it works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and how to register: </a:t>
            </a:r>
            <a:r>
              <a:rPr lang="en-GB" sz="2000" b="1" dirty="0"/>
              <a:t>talkofftherecordonline.org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7110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491" y="712588"/>
            <a:ext cx="5151519" cy="1080938"/>
          </a:xfrm>
        </p:spPr>
        <p:txBody>
          <a:bodyPr/>
          <a:lstStyle/>
          <a:p>
            <a:pPr algn="ctr"/>
            <a:r>
              <a:rPr lang="en-US" dirty="0" smtClean="0"/>
              <a:t>KEEPING CONNECTED / YOUTH AMBASSADORS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080" y="2336873"/>
            <a:ext cx="5336102" cy="324096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122" name="Picture 2" descr="https://www.talkofftherecord.org/media/1767/keepingconnectedcard.jpg?width=5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3" y="2265753"/>
            <a:ext cx="5760609" cy="38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talkofftherecord.org/media/2330/youthambassadorsotr.jpg?width=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2336873"/>
            <a:ext cx="5286375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217287" y="6012730"/>
            <a:ext cx="5974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talkofftherecord.org/youth-ambassadors/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233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50000">
              <a:srgbClr val="FFFF00"/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DROP IN PHONE LINE</a:t>
            </a:r>
            <a:endParaRPr lang="en-GB" dirty="0"/>
          </a:p>
        </p:txBody>
      </p:sp>
      <p:pic>
        <p:nvPicPr>
          <p:cNvPr id="5" name="Picture 2" descr="Contact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2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talkofftherecord.org/media/1689/gskimpact_2019_otr_222.jpg?width=55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435066"/>
            <a:ext cx="528637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7280" y="3043029"/>
            <a:ext cx="5628640" cy="230832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Roboto"/>
              </a:rPr>
              <a:t>Our Support Line is </a:t>
            </a:r>
            <a:r>
              <a:rPr lang="en-US" sz="2400" b="1" dirty="0">
                <a:solidFill>
                  <a:srgbClr val="000000"/>
                </a:solidFill>
                <a:latin typeface="Roboto"/>
              </a:rPr>
              <a:t>open Monday to Saturday from 3-6pm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. </a:t>
            </a:r>
            <a:endParaRPr lang="en-US" sz="2400" dirty="0" smtClean="0">
              <a:solidFill>
                <a:srgbClr val="000000"/>
              </a:solidFill>
              <a:latin typeface="Roboto"/>
            </a:endParaRPr>
          </a:p>
          <a:p>
            <a:endParaRPr lang="en-US" sz="2400" dirty="0">
              <a:solidFill>
                <a:srgbClr val="000000"/>
              </a:solidFill>
              <a:latin typeface="Roboto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Roboto"/>
              </a:rPr>
              <a:t>Call </a:t>
            </a:r>
            <a:r>
              <a:rPr lang="en-US" sz="2400" dirty="0">
                <a:solidFill>
                  <a:srgbClr val="000000"/>
                </a:solidFill>
                <a:latin typeface="Roboto"/>
              </a:rPr>
              <a:t>us on </a:t>
            </a:r>
            <a:r>
              <a:rPr lang="en-US" sz="2400" b="1" dirty="0">
                <a:solidFill>
                  <a:srgbClr val="000000"/>
                </a:solidFill>
                <a:latin typeface="Roboto"/>
              </a:rPr>
              <a:t>0800 980 7475</a:t>
            </a:r>
            <a:r>
              <a:rPr lang="en-US" sz="2400" b="1" dirty="0" smtClean="0">
                <a:solidFill>
                  <a:srgbClr val="000000"/>
                </a:solidFill>
                <a:latin typeface="Roboto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latin typeface="Roboto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Roboto"/>
              </a:rPr>
              <a:t>Holiday hours are on our website.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0842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BOROUGHS</a:t>
            </a:r>
            <a:endParaRPr lang="en-GB" dirty="0"/>
          </a:p>
        </p:txBody>
      </p:sp>
      <p:pic>
        <p:nvPicPr>
          <p:cNvPr id="5" name="Picture 2" descr="Contact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2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1902" y="2286073"/>
            <a:ext cx="7986159" cy="35993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Refugee </a:t>
            </a:r>
            <a:r>
              <a:rPr lang="en-GB" sz="2800" dirty="0">
                <a:solidFill>
                  <a:schemeClr val="bg1"/>
                </a:solidFill>
              </a:rPr>
              <a:t>Service</a:t>
            </a:r>
            <a:endParaRPr lang="en-GB" sz="2800" dirty="0">
              <a:solidFill>
                <a:schemeClr val="bg1"/>
              </a:solidFill>
              <a:cs typeface="Calibri Light"/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Young Carers Service</a:t>
            </a:r>
            <a:endParaRPr lang="en-GB" sz="2800" dirty="0">
              <a:solidFill>
                <a:schemeClr val="bg1"/>
              </a:solidFill>
              <a:cs typeface="Calibri Light"/>
            </a:endParaRPr>
          </a:p>
          <a:p>
            <a:r>
              <a:rPr lang="en-GB" sz="2800" dirty="0" smtClean="0">
                <a:solidFill>
                  <a:schemeClr val="bg1"/>
                </a:solidFill>
                <a:cs typeface="Calibri"/>
              </a:rPr>
              <a:t>Community team</a:t>
            </a:r>
          </a:p>
          <a:p>
            <a:r>
              <a:rPr lang="en-GB" sz="2800" dirty="0" smtClean="0">
                <a:solidFill>
                  <a:schemeClr val="bg1"/>
                </a:solidFill>
                <a:cs typeface="Calibri"/>
              </a:rPr>
              <a:t>Support </a:t>
            </a:r>
            <a:r>
              <a:rPr lang="en-GB" sz="2800" dirty="0">
                <a:solidFill>
                  <a:schemeClr val="bg1"/>
                </a:solidFill>
                <a:cs typeface="Calibri"/>
              </a:rPr>
              <a:t>for young people in Croydon affected by youth violence</a:t>
            </a:r>
          </a:p>
          <a:p>
            <a:r>
              <a:rPr lang="en-GB" sz="2800" dirty="0" smtClean="0">
                <a:solidFill>
                  <a:schemeClr val="bg1"/>
                </a:solidFill>
                <a:cs typeface="Calibri"/>
              </a:rPr>
              <a:t>Mental </a:t>
            </a:r>
            <a:r>
              <a:rPr lang="en-GB" sz="2800" dirty="0">
                <a:solidFill>
                  <a:schemeClr val="bg1"/>
                </a:solidFill>
                <a:cs typeface="Calibri"/>
              </a:rPr>
              <a:t>Health Support Team in </a:t>
            </a:r>
            <a:r>
              <a:rPr lang="en-GB" sz="2800" dirty="0" smtClean="0">
                <a:solidFill>
                  <a:schemeClr val="bg1"/>
                </a:solidFill>
                <a:cs typeface="Calibri"/>
              </a:rPr>
              <a:t>Schools</a:t>
            </a:r>
          </a:p>
          <a:p>
            <a:r>
              <a:rPr lang="en-US" sz="2800" dirty="0" smtClean="0">
                <a:solidFill>
                  <a:schemeClr val="bg1"/>
                </a:solidFill>
                <a:cs typeface="Calibri"/>
              </a:rPr>
              <a:t>Peer support workers</a:t>
            </a:r>
          </a:p>
        </p:txBody>
      </p:sp>
      <p:pic>
        <p:nvPicPr>
          <p:cNvPr id="8" name="Picture 2" descr="Talk to us Off the Rec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40" y="4663440"/>
            <a:ext cx="4311410" cy="209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987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81</TotalTime>
  <Words>239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Trebuchet MS</vt:lpstr>
      <vt:lpstr>Berlin</vt:lpstr>
      <vt:lpstr>OFF THE RECORD</vt:lpstr>
      <vt:lpstr>OFF THE RECORD – SUTTON SERVICE</vt:lpstr>
      <vt:lpstr>WEBINARS</vt:lpstr>
      <vt:lpstr>COUNSELLING (FACE TO FACE)</vt:lpstr>
      <vt:lpstr>ONLINE COUNSELLING</vt:lpstr>
      <vt:lpstr>KEEPING CONNECTED / YOUTH AMBASSADORS</vt:lpstr>
      <vt:lpstr>DROP IN PHONE LINE</vt:lpstr>
      <vt:lpstr>OTHER BOROUGHS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 THE RECORD</dc:title>
  <dc:creator>Anya Destiney</dc:creator>
  <cp:lastModifiedBy>Anya Destiney</cp:lastModifiedBy>
  <cp:revision>10</cp:revision>
  <dcterms:created xsi:type="dcterms:W3CDTF">2024-03-20T17:42:01Z</dcterms:created>
  <dcterms:modified xsi:type="dcterms:W3CDTF">2024-03-20T19:25:47Z</dcterms:modified>
</cp:coreProperties>
</file>