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4" r:id="rId5"/>
    <p:sldMasterId id="2147483665"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Lst>
  <p:sldSz cy="5143500" cx="9144000"/>
  <p:notesSz cx="6858000" cy="9144000"/>
  <p:embeddedFontLst>
    <p:embeddedFont>
      <p:font typeface="Proxima Nova"/>
      <p:regular r:id="rId22"/>
      <p:bold r:id="rId23"/>
      <p:italic r:id="rId24"/>
      <p:boldItalic r:id="rId25"/>
    </p:embeddedFont>
    <p:embeddedFont>
      <p:font typeface="Proxima Nova Semibold"/>
      <p:regular r:id="rId26"/>
      <p:bold r:id="rId27"/>
      <p:boldItalic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02BA17E-F18F-4A9B-A95A-DD6EFE9947CE}">
  <a:tblStyle styleId="{802BA17E-F18F-4A9B-A95A-DD6EFE9947CE}"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font" Target="fonts/ProximaNova-regular.fntdata"/><Relationship Id="rId21" Type="http://schemas.openxmlformats.org/officeDocument/2006/relationships/slide" Target="slides/slide14.xml"/><Relationship Id="rId24" Type="http://schemas.openxmlformats.org/officeDocument/2006/relationships/font" Target="fonts/ProximaNova-italic.fntdata"/><Relationship Id="rId23" Type="http://schemas.openxmlformats.org/officeDocument/2006/relationships/font" Target="fonts/ProximaNova-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font" Target="fonts/ProximaNovaSemibold-regular.fntdata"/><Relationship Id="rId25" Type="http://schemas.openxmlformats.org/officeDocument/2006/relationships/font" Target="fonts/ProximaNova-boldItalic.fntdata"/><Relationship Id="rId28" Type="http://schemas.openxmlformats.org/officeDocument/2006/relationships/font" Target="fonts/ProximaNovaSemibold-boldItalic.fntdata"/><Relationship Id="rId27" Type="http://schemas.openxmlformats.org/officeDocument/2006/relationships/font" Target="fonts/ProximaNovaSemibold-bold.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9nz8MXQMZlL_0yCatVPd8OskqyKtEjsUJeZxUoxaXEc/edit?usp=sharing" TargetMode="External"/><Relationship Id="rId3" Type="http://schemas.openxmlformats.org/officeDocument/2006/relationships/hyperlink" Target="https://www.ons.gov.uk/peoplepopulationandcommunity/populationandmigration/populationestimates/bulletins/populationestimatesforenglandandwales/mid2022" TargetMode="External"/><Relationship Id="rId4" Type="http://schemas.openxmlformats.org/officeDocument/2006/relationships/hyperlink" Target="https://endchildpoverty.org.uk/child-poverty/" TargetMode="External"/><Relationship Id="rId5" Type="http://schemas.openxmlformats.org/officeDocument/2006/relationships/hyperlink" Target="https://explore-education-statistics.service.gov.uk/data-tables/permalink/7fbef3fd-0b39-417d-aacf-08dc15deba2a" TargetMode="External"/><Relationship Id="rId6" Type="http://schemas.openxmlformats.org/officeDocument/2006/relationships/hyperlink" Target="https://www.barnardos.org.uk/sites/default/files/2022-10/At%20What%20Cost%20-%20the%20impact%20of%20the%20cost%20of%20living%20crisis%20on%20children%20and%20young%20people.pdf"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ov.uk/government/publications/extra-curricular-activities-soft-skills-and-social-mobility/an-unequal-playing-field-extra-curricular-activities-soft-skills-and-social-mobility#executive-summary" TargetMode="External"/><Relationship Id="rId3" Type="http://schemas.openxmlformats.org/officeDocument/2006/relationships/hyperlink" Target="https://sported.org.uk/wp-content/uploads/2023/01/State-of-Play-Report-2022.pdf"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2b01085e3f8_0_3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2b01085e3f8_0_3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ADD IMAGE</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2b01085e3f8_0_2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2b01085e3f8_0_2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sz="1300">
                <a:solidFill>
                  <a:srgbClr val="242424"/>
                </a:solidFill>
              </a:rPr>
              <a:t>T</a:t>
            </a:r>
            <a:r>
              <a:rPr b="1" lang="en-GB" sz="1300">
                <a:solidFill>
                  <a:srgbClr val="242424"/>
                </a:solidFill>
              </a:rPr>
              <a:t>hemes arising from free-text responses to: </a:t>
            </a:r>
            <a:endParaRPr>
              <a:solidFill>
                <a:schemeClr val="dk1"/>
              </a:solidFill>
            </a:endParaRPr>
          </a:p>
          <a:p>
            <a:pPr indent="0" lvl="0" marL="0" rtl="0" algn="l">
              <a:spcBef>
                <a:spcPts val="0"/>
              </a:spcBef>
              <a:spcAft>
                <a:spcPts val="0"/>
              </a:spcAft>
              <a:buClr>
                <a:schemeClr val="dk1"/>
              </a:buClr>
              <a:buSzPts val="1100"/>
              <a:buFont typeface="Arial"/>
              <a:buNone/>
            </a:pPr>
            <a:r>
              <a:rPr lang="en-GB" sz="1300">
                <a:solidFill>
                  <a:srgbClr val="242424"/>
                </a:solidFill>
              </a:rPr>
              <a:t>Q11. What suggestions do you have for local government or community leaders to help young people and their families navigate the cost-of-living crisis more effectively? </a:t>
            </a:r>
            <a:endParaRPr sz="1300">
              <a:solidFill>
                <a:srgbClr val="242424"/>
              </a:solidFill>
            </a:endParaRPr>
          </a:p>
          <a:p>
            <a:pPr indent="0" lvl="0" marL="0" rtl="0" algn="l">
              <a:spcBef>
                <a:spcPts val="0"/>
              </a:spcBef>
              <a:spcAft>
                <a:spcPts val="0"/>
              </a:spcAft>
              <a:buClr>
                <a:schemeClr val="dk1"/>
              </a:buClr>
              <a:buSzPts val="1100"/>
              <a:buFont typeface="Arial"/>
              <a:buNone/>
            </a:pPr>
            <a:r>
              <a:rPr lang="en-GB" sz="1300">
                <a:solidFill>
                  <a:srgbClr val="242424"/>
                </a:solidFill>
              </a:rPr>
              <a:t>Q12. Is there anything else that you would like to tell us about how the cost-of-living crisis is affecting you and your family?</a:t>
            </a:r>
            <a:endParaRPr sz="1300">
              <a:solidFill>
                <a:srgbClr val="242424"/>
              </a:solidFill>
            </a:endParaRPr>
          </a:p>
          <a:p>
            <a:pPr indent="0" lvl="0" marL="0" rtl="0" algn="l">
              <a:spcBef>
                <a:spcPts val="0"/>
              </a:spcBef>
              <a:spcAft>
                <a:spcPts val="0"/>
              </a:spcAft>
              <a:buClr>
                <a:schemeClr val="dk1"/>
              </a:buClr>
              <a:buSzPts val="1100"/>
              <a:buFont typeface="Arial"/>
              <a:buNone/>
            </a:pPr>
            <a:r>
              <a:t/>
            </a:r>
            <a:endParaRPr i="1">
              <a:solidFill>
                <a:schemeClr val="dk1"/>
              </a:solidFill>
            </a:endParaRPr>
          </a:p>
          <a:p>
            <a:pPr indent="0" lvl="0" marL="0" rtl="0" algn="l">
              <a:spcBef>
                <a:spcPts val="0"/>
              </a:spcBef>
              <a:spcAft>
                <a:spcPts val="0"/>
              </a:spcAft>
              <a:buClr>
                <a:schemeClr val="dk1"/>
              </a:buClr>
              <a:buSzPts val="1100"/>
              <a:buFont typeface="Arial"/>
              <a:buNone/>
            </a:pPr>
            <a:r>
              <a:t/>
            </a:r>
            <a:endParaRPr i="1">
              <a:solidFill>
                <a:schemeClr val="dk1"/>
              </a:solidFill>
            </a:endParaRPr>
          </a:p>
          <a:p>
            <a:pPr indent="0" lvl="0" marL="0" rtl="0" algn="l">
              <a:spcBef>
                <a:spcPts val="0"/>
              </a:spcBef>
              <a:spcAft>
                <a:spcPts val="0"/>
              </a:spcAft>
              <a:buClr>
                <a:schemeClr val="dk1"/>
              </a:buClr>
              <a:buSzPts val="1100"/>
              <a:buFont typeface="Arial"/>
              <a:buNone/>
            </a:pPr>
            <a:r>
              <a:rPr i="1" lang="en-GB">
                <a:solidFill>
                  <a:schemeClr val="dk1"/>
                </a:solidFill>
              </a:rPr>
              <a:t>Icons created by Demetria Rose, Nursila, and Rajive  from Noun Project</a:t>
            </a:r>
            <a:endParaRPr b="1"/>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2b0d444ad95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2b0d444ad95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sz="1300">
                <a:solidFill>
                  <a:srgbClr val="242424"/>
                </a:solidFill>
              </a:rPr>
              <a:t>Themes arising from free-text responses to: </a:t>
            </a:r>
            <a:endParaRPr>
              <a:solidFill>
                <a:schemeClr val="dk1"/>
              </a:solidFill>
            </a:endParaRPr>
          </a:p>
          <a:p>
            <a:pPr indent="0" lvl="0" marL="0" rtl="0" algn="l">
              <a:spcBef>
                <a:spcPts val="0"/>
              </a:spcBef>
              <a:spcAft>
                <a:spcPts val="0"/>
              </a:spcAft>
              <a:buClr>
                <a:schemeClr val="dk1"/>
              </a:buClr>
              <a:buSzPts val="1100"/>
              <a:buFont typeface="Arial"/>
              <a:buNone/>
            </a:pPr>
            <a:r>
              <a:rPr lang="en-GB" sz="1300">
                <a:solidFill>
                  <a:srgbClr val="242424"/>
                </a:solidFill>
              </a:rPr>
              <a:t>Q11. What suggestions do you have for local government or community leaders to help young people and their families navigate the cost-of-living crisis more effectively? </a:t>
            </a:r>
            <a:endParaRPr sz="1300">
              <a:solidFill>
                <a:srgbClr val="242424"/>
              </a:solidFill>
            </a:endParaRPr>
          </a:p>
          <a:p>
            <a:pPr indent="0" lvl="0" marL="0" rtl="0" algn="l">
              <a:spcBef>
                <a:spcPts val="0"/>
              </a:spcBef>
              <a:spcAft>
                <a:spcPts val="0"/>
              </a:spcAft>
              <a:buClr>
                <a:schemeClr val="dk1"/>
              </a:buClr>
              <a:buSzPts val="1100"/>
              <a:buFont typeface="Arial"/>
              <a:buNone/>
            </a:pPr>
            <a:r>
              <a:rPr lang="en-GB" sz="1300">
                <a:solidFill>
                  <a:srgbClr val="242424"/>
                </a:solidFill>
              </a:rPr>
              <a:t>Q12. Is there anything else that you would like to tell us about how the cost-of-living crisis is affecting you and your family?</a:t>
            </a:r>
            <a:endParaRPr sz="1300">
              <a:solidFill>
                <a:srgbClr val="242424"/>
              </a:solidFill>
            </a:endParaRPr>
          </a:p>
          <a:p>
            <a:pPr indent="0" lvl="0" marL="0" rtl="0" algn="l">
              <a:spcBef>
                <a:spcPts val="0"/>
              </a:spcBef>
              <a:spcAft>
                <a:spcPts val="0"/>
              </a:spcAft>
              <a:buClr>
                <a:schemeClr val="dk1"/>
              </a:buClr>
              <a:buSzPts val="1100"/>
              <a:buFont typeface="Arial"/>
              <a:buNone/>
            </a:pPr>
            <a:r>
              <a:t/>
            </a:r>
            <a:endParaRPr i="1">
              <a:solidFill>
                <a:schemeClr val="dk1"/>
              </a:solidFill>
            </a:endParaRPr>
          </a:p>
          <a:p>
            <a:pPr indent="0" lvl="0" marL="0" rtl="0" algn="l">
              <a:spcBef>
                <a:spcPts val="0"/>
              </a:spcBef>
              <a:spcAft>
                <a:spcPts val="0"/>
              </a:spcAft>
              <a:buClr>
                <a:schemeClr val="dk1"/>
              </a:buClr>
              <a:buSzPts val="1100"/>
              <a:buFont typeface="Arial"/>
              <a:buNone/>
            </a:pPr>
            <a:r>
              <a:t/>
            </a:r>
            <a:endParaRPr i="1">
              <a:solidFill>
                <a:schemeClr val="dk1"/>
              </a:solidFill>
            </a:endParaRPr>
          </a:p>
          <a:p>
            <a:pPr indent="0" lvl="0" marL="0" rtl="0" algn="l">
              <a:spcBef>
                <a:spcPts val="0"/>
              </a:spcBef>
              <a:spcAft>
                <a:spcPts val="0"/>
              </a:spcAft>
              <a:buClr>
                <a:schemeClr val="dk1"/>
              </a:buClr>
              <a:buSzPts val="1100"/>
              <a:buFont typeface="Arial"/>
              <a:buNone/>
            </a:pPr>
            <a:r>
              <a:t/>
            </a:r>
            <a:endParaRPr i="1">
              <a:solidFill>
                <a:schemeClr val="dk1"/>
              </a:solidFill>
            </a:endParaRPr>
          </a:p>
          <a:p>
            <a:pPr indent="0" lvl="0" marL="0" rtl="0" algn="l">
              <a:spcBef>
                <a:spcPts val="0"/>
              </a:spcBef>
              <a:spcAft>
                <a:spcPts val="0"/>
              </a:spcAft>
              <a:buClr>
                <a:schemeClr val="dk1"/>
              </a:buClr>
              <a:buSzPts val="1100"/>
              <a:buFont typeface="Arial"/>
              <a:buNone/>
            </a:pPr>
            <a:r>
              <a:rPr i="1" lang="en-GB">
                <a:solidFill>
                  <a:schemeClr val="dk1"/>
                </a:solidFill>
              </a:rPr>
              <a:t>Icons created by Nicky Knicky and Lars Meiertoberens from Noun Project</a:t>
            </a:r>
            <a:endParaRPr b="1"/>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2b01085e3f8_0_3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2b01085e3f8_0_3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sz="1300">
                <a:solidFill>
                  <a:srgbClr val="242424"/>
                </a:solidFill>
              </a:rPr>
              <a:t>Themes arising from free-text responses to: </a:t>
            </a:r>
            <a:endParaRPr>
              <a:solidFill>
                <a:schemeClr val="dk1"/>
              </a:solidFill>
            </a:endParaRPr>
          </a:p>
          <a:p>
            <a:pPr indent="0" lvl="0" marL="0" rtl="0" algn="l">
              <a:spcBef>
                <a:spcPts val="0"/>
              </a:spcBef>
              <a:spcAft>
                <a:spcPts val="0"/>
              </a:spcAft>
              <a:buClr>
                <a:schemeClr val="dk1"/>
              </a:buClr>
              <a:buSzPts val="1100"/>
              <a:buFont typeface="Arial"/>
              <a:buNone/>
            </a:pPr>
            <a:r>
              <a:rPr lang="en-GB" sz="1300">
                <a:solidFill>
                  <a:srgbClr val="242424"/>
                </a:solidFill>
              </a:rPr>
              <a:t>Q11. What suggestions do you have for local government or community leaders to help young people and their families navigate the cost-of-living crisis more effectively? </a:t>
            </a:r>
            <a:endParaRPr sz="1300">
              <a:solidFill>
                <a:srgbClr val="242424"/>
              </a:solidFill>
            </a:endParaRPr>
          </a:p>
          <a:p>
            <a:pPr indent="0" lvl="0" marL="0" rtl="0" algn="l">
              <a:spcBef>
                <a:spcPts val="0"/>
              </a:spcBef>
              <a:spcAft>
                <a:spcPts val="0"/>
              </a:spcAft>
              <a:buClr>
                <a:schemeClr val="dk1"/>
              </a:buClr>
              <a:buSzPts val="1100"/>
              <a:buFont typeface="Arial"/>
              <a:buNone/>
            </a:pPr>
            <a:r>
              <a:rPr lang="en-GB" sz="1300">
                <a:solidFill>
                  <a:srgbClr val="242424"/>
                </a:solidFill>
              </a:rPr>
              <a:t>Q12. Is there anything else that you would like to tell us about how the cost-of-living crisis is affecting you and your family?</a:t>
            </a:r>
            <a:endParaRPr sz="1300">
              <a:solidFill>
                <a:srgbClr val="242424"/>
              </a:solidFill>
            </a:endParaRPr>
          </a:p>
          <a:p>
            <a:pPr indent="0" lvl="0" marL="0" rtl="0" algn="l">
              <a:spcBef>
                <a:spcPts val="0"/>
              </a:spcBef>
              <a:spcAft>
                <a:spcPts val="0"/>
              </a:spcAft>
              <a:buClr>
                <a:schemeClr val="dk1"/>
              </a:buClr>
              <a:buSzPts val="1100"/>
              <a:buFont typeface="Arial"/>
              <a:buNone/>
            </a:pPr>
            <a:r>
              <a:t/>
            </a:r>
            <a:endParaRPr i="1">
              <a:solidFill>
                <a:schemeClr val="dk1"/>
              </a:solidFill>
            </a:endParaRPr>
          </a:p>
          <a:p>
            <a:pPr indent="0" lvl="0" marL="0" rtl="0" algn="l">
              <a:spcBef>
                <a:spcPts val="0"/>
              </a:spcBef>
              <a:spcAft>
                <a:spcPts val="0"/>
              </a:spcAft>
              <a:buClr>
                <a:schemeClr val="dk1"/>
              </a:buClr>
              <a:buSzPts val="1100"/>
              <a:buFont typeface="Arial"/>
              <a:buNone/>
            </a:pPr>
            <a:r>
              <a:t/>
            </a:r>
            <a:endParaRPr i="1">
              <a:solidFill>
                <a:schemeClr val="dk1"/>
              </a:solidFill>
            </a:endParaRPr>
          </a:p>
          <a:p>
            <a:pPr indent="0" lvl="0" marL="0" rtl="0" algn="l">
              <a:spcBef>
                <a:spcPts val="0"/>
              </a:spcBef>
              <a:spcAft>
                <a:spcPts val="0"/>
              </a:spcAft>
              <a:buClr>
                <a:schemeClr val="dk1"/>
              </a:buClr>
              <a:buSzPts val="1100"/>
              <a:buFont typeface="Arial"/>
              <a:buNone/>
            </a:pPr>
            <a:r>
              <a:t/>
            </a:r>
            <a:endParaRPr i="1">
              <a:solidFill>
                <a:schemeClr val="dk1"/>
              </a:solidFill>
            </a:endParaRPr>
          </a:p>
          <a:p>
            <a:pPr indent="0" lvl="0" marL="0" rtl="0" algn="l">
              <a:spcBef>
                <a:spcPts val="0"/>
              </a:spcBef>
              <a:spcAft>
                <a:spcPts val="0"/>
              </a:spcAft>
              <a:buClr>
                <a:schemeClr val="dk1"/>
              </a:buClr>
              <a:buSzPts val="1100"/>
              <a:buFont typeface="Arial"/>
              <a:buNone/>
            </a:pPr>
            <a:r>
              <a:rPr i="1" lang="en-GB">
                <a:solidFill>
                  <a:schemeClr val="dk1"/>
                </a:solidFill>
              </a:rPr>
              <a:t>Icon created by Rusurinusuhu from Noun Project</a:t>
            </a:r>
            <a:endParaRPr b="1"/>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2b01085e3f8_0_3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2b01085e3f8_0_3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sz="1300">
                <a:solidFill>
                  <a:srgbClr val="242424"/>
                </a:solidFill>
              </a:rPr>
              <a:t>Themes arising from free-text responses to: </a:t>
            </a:r>
            <a:endParaRPr>
              <a:solidFill>
                <a:schemeClr val="dk1"/>
              </a:solidFill>
            </a:endParaRPr>
          </a:p>
          <a:p>
            <a:pPr indent="0" lvl="0" marL="0" rtl="0" algn="l">
              <a:spcBef>
                <a:spcPts val="0"/>
              </a:spcBef>
              <a:spcAft>
                <a:spcPts val="0"/>
              </a:spcAft>
              <a:buClr>
                <a:schemeClr val="dk1"/>
              </a:buClr>
              <a:buSzPts val="1100"/>
              <a:buFont typeface="Arial"/>
              <a:buNone/>
            </a:pPr>
            <a:r>
              <a:rPr lang="en-GB" sz="1300">
                <a:solidFill>
                  <a:srgbClr val="242424"/>
                </a:solidFill>
              </a:rPr>
              <a:t>Q11. What suggestions do you have for local government or community leaders to help young people and their families navigate the cost-of-living crisis more effectively? </a:t>
            </a:r>
            <a:endParaRPr sz="1300">
              <a:solidFill>
                <a:srgbClr val="242424"/>
              </a:solidFill>
            </a:endParaRPr>
          </a:p>
          <a:p>
            <a:pPr indent="0" lvl="0" marL="0" rtl="0" algn="l">
              <a:spcBef>
                <a:spcPts val="0"/>
              </a:spcBef>
              <a:spcAft>
                <a:spcPts val="0"/>
              </a:spcAft>
              <a:buClr>
                <a:schemeClr val="dk1"/>
              </a:buClr>
              <a:buSzPts val="1100"/>
              <a:buFont typeface="Arial"/>
              <a:buNone/>
            </a:pPr>
            <a:r>
              <a:rPr lang="en-GB" sz="1300">
                <a:solidFill>
                  <a:srgbClr val="242424"/>
                </a:solidFill>
              </a:rPr>
              <a:t>Q12. Is there anything else that you would like to tell us about how the cost-of-living crisis is affecting you and your family?</a:t>
            </a:r>
            <a:endParaRPr sz="1300">
              <a:solidFill>
                <a:srgbClr val="242424"/>
              </a:solidFill>
            </a:endParaRPr>
          </a:p>
          <a:p>
            <a:pPr indent="0" lvl="0" marL="0" rtl="0" algn="l">
              <a:spcBef>
                <a:spcPts val="0"/>
              </a:spcBef>
              <a:spcAft>
                <a:spcPts val="0"/>
              </a:spcAft>
              <a:buNone/>
            </a:pPr>
            <a:r>
              <a:t/>
            </a:r>
            <a:endParaRPr i="1"/>
          </a:p>
          <a:p>
            <a:pPr indent="0" lvl="0" marL="0" rtl="0" algn="l">
              <a:spcBef>
                <a:spcPts val="0"/>
              </a:spcBef>
              <a:spcAft>
                <a:spcPts val="0"/>
              </a:spcAft>
              <a:buNone/>
            </a:pPr>
            <a:r>
              <a:t/>
            </a:r>
            <a:endParaRPr i="1"/>
          </a:p>
          <a:p>
            <a:pPr indent="0" lvl="0" marL="0" rtl="0" algn="l">
              <a:spcBef>
                <a:spcPts val="0"/>
              </a:spcBef>
              <a:spcAft>
                <a:spcPts val="0"/>
              </a:spcAft>
              <a:buNone/>
            </a:pPr>
            <a:r>
              <a:t/>
            </a:r>
            <a:endParaRPr i="1"/>
          </a:p>
          <a:p>
            <a:pPr indent="0" lvl="0" marL="0" rtl="0" algn="l">
              <a:spcBef>
                <a:spcPts val="0"/>
              </a:spcBef>
              <a:spcAft>
                <a:spcPts val="0"/>
              </a:spcAft>
              <a:buNone/>
            </a:pPr>
            <a:r>
              <a:rPr i="1" lang="en-GB"/>
              <a:t>Icon created by Juan Pablo Brave from Noun Project</a:t>
            </a:r>
            <a:endParaRPr i="1"/>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2b01085e3f8_0_3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2b01085e3f8_0_3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*Secondary school pupils attending school outside of local authority = 20% for London and much higher for boroughs neighbouring Sutton (28% for Croydon, 39% for Merton, 19% for Kingston)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2b01085e3f8_0_2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2b01085e3f8_0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b="1"/>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2b062c81496_0_5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2b062c81496_0_5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b="1"/>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2b062c81496_0_6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2b062c81496_0_6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chemeClr val="dk1"/>
                </a:solidFill>
              </a:rPr>
              <a:t>Minority ethnic y</a:t>
            </a:r>
            <a:r>
              <a:rPr b="1" lang="en-GB"/>
              <a:t>outh population: </a:t>
            </a:r>
            <a:r>
              <a:rPr lang="en-GB"/>
              <a:t>taken from Sutton SNA </a:t>
            </a:r>
            <a:r>
              <a:rPr lang="en-GB" u="sng">
                <a:solidFill>
                  <a:schemeClr val="hlink"/>
                </a:solidFill>
                <a:hlinkClick r:id="rId2"/>
              </a:rPr>
              <a:t>https://docs.google.com/presentation/d/19nz8MXQMZlL_0yCatVPd8OskqyKtEjsUJeZxUoxaXEc/edit?usp=sharing</a:t>
            </a:r>
            <a:r>
              <a:rPr lang="en-GB"/>
              <a:t> </a:t>
            </a:r>
            <a:endParaRPr/>
          </a:p>
          <a:p>
            <a:pPr indent="0" lvl="0" marL="0" rtl="0" algn="l">
              <a:spcBef>
                <a:spcPts val="0"/>
              </a:spcBef>
              <a:spcAft>
                <a:spcPts val="0"/>
              </a:spcAft>
              <a:buNone/>
            </a:pPr>
            <a:r>
              <a:rPr b="1" lang="en-GB"/>
              <a:t>Youth population: </a:t>
            </a:r>
            <a:r>
              <a:rPr lang="en-GB"/>
              <a:t>Mid-year 2022 data taken from:</a:t>
            </a:r>
            <a:r>
              <a:rPr b="1" lang="en-GB"/>
              <a:t> </a:t>
            </a:r>
            <a:r>
              <a:rPr lang="en-GB" u="sng">
                <a:solidFill>
                  <a:schemeClr val="hlink"/>
                </a:solidFill>
                <a:hlinkClick r:id="rId3"/>
              </a:rPr>
              <a:t>https://www.ons.gov.uk/peoplepopulationandcommunity/populationandmigration/populationestimates/bulletins/populationestimatesforenglandandwales/mid2022</a:t>
            </a:r>
            <a:r>
              <a:rPr lang="en-GB"/>
              <a:t> </a:t>
            </a:r>
            <a:endParaRPr/>
          </a:p>
          <a:p>
            <a:pPr indent="0" lvl="0" marL="0" rtl="0" algn="l">
              <a:spcBef>
                <a:spcPts val="0"/>
              </a:spcBef>
              <a:spcAft>
                <a:spcPts val="0"/>
              </a:spcAft>
              <a:buNone/>
            </a:pPr>
            <a:r>
              <a:rPr lang="en-GB"/>
              <a:t>31.1% under 25s for Sutton vs. 30.4% for England and 32.2% for London. 24.7% under 18s for Sutton vs. 22.0% for England and 22.5% for London, 6.4% 19-25 for Sutton vs. 8.5% for England and 9.7% for London</a:t>
            </a:r>
            <a:endParaRPr/>
          </a:p>
          <a:p>
            <a:pPr indent="0" lvl="0" marL="0" rtl="0" algn="l">
              <a:spcBef>
                <a:spcPts val="0"/>
              </a:spcBef>
              <a:spcAft>
                <a:spcPts val="0"/>
              </a:spcAft>
              <a:buNone/>
            </a:pPr>
            <a:r>
              <a:rPr b="1" lang="en-GB"/>
              <a:t>Low-income households: </a:t>
            </a:r>
            <a:r>
              <a:rPr lang="en-GB"/>
              <a:t>data from June 2023 (for FY 2021/22) taken from </a:t>
            </a:r>
            <a:r>
              <a:rPr lang="en-GB" u="sng">
                <a:solidFill>
                  <a:schemeClr val="hlink"/>
                </a:solidFill>
                <a:hlinkClick r:id="rId4"/>
              </a:rPr>
              <a:t>https://endchildpoverty.org.uk/child-poverty/</a:t>
            </a:r>
            <a:r>
              <a:rPr lang="en-GB"/>
              <a:t> </a:t>
            </a:r>
            <a:endParaRPr/>
          </a:p>
          <a:p>
            <a:pPr indent="0" lvl="0" marL="0" rtl="0" algn="l">
              <a:spcBef>
                <a:spcPts val="0"/>
              </a:spcBef>
              <a:spcAft>
                <a:spcPts val="0"/>
              </a:spcAft>
              <a:buNone/>
            </a:pPr>
            <a:r>
              <a:rPr lang="en-GB"/>
              <a:t>21.8% for Sutton vs. 27% for UK vs. 32.9% for London </a:t>
            </a:r>
            <a:endParaRPr/>
          </a:p>
          <a:p>
            <a:pPr indent="0" lvl="0" marL="0" rtl="0" algn="l">
              <a:spcBef>
                <a:spcPts val="0"/>
              </a:spcBef>
              <a:spcAft>
                <a:spcPts val="0"/>
              </a:spcAft>
              <a:buNone/>
            </a:pPr>
            <a:r>
              <a:rPr b="1" lang="en-GB"/>
              <a:t>Continuing in education / </a:t>
            </a:r>
            <a:r>
              <a:rPr b="1" lang="en-GB"/>
              <a:t>employment</a:t>
            </a:r>
            <a:r>
              <a:rPr b="1" lang="en-GB"/>
              <a:t>: </a:t>
            </a:r>
            <a:r>
              <a:rPr lang="en-GB"/>
              <a:t>AY 2021/22 data taken from </a:t>
            </a:r>
            <a:r>
              <a:rPr lang="en-GB" u="sng">
                <a:solidFill>
                  <a:schemeClr val="hlink"/>
                </a:solidFill>
                <a:hlinkClick r:id="rId5"/>
              </a:rPr>
              <a:t>https://explore-education-statistics.service.gov.uk/data-tables/permalink/7fbef3fd-0b39-417d-aacf-08dc15deba2a</a:t>
            </a:r>
            <a:r>
              <a:rPr lang="en-GB"/>
              <a:t> </a:t>
            </a:r>
            <a:endParaRPr/>
          </a:p>
          <a:p>
            <a:pPr indent="0" lvl="0" marL="0" rtl="0" algn="l">
              <a:spcBef>
                <a:spcPts val="0"/>
              </a:spcBef>
              <a:spcAft>
                <a:spcPts val="0"/>
              </a:spcAft>
              <a:buNone/>
            </a:pPr>
            <a:r>
              <a:rPr lang="en-GB"/>
              <a:t>91.1% for Sutton compared to 82.6% for England</a:t>
            </a:r>
            <a:endParaRPr/>
          </a:p>
          <a:p>
            <a:pPr indent="0" lvl="0" marL="0" rtl="0" algn="l">
              <a:spcBef>
                <a:spcPts val="0"/>
              </a:spcBef>
              <a:spcAft>
                <a:spcPts val="0"/>
              </a:spcAft>
              <a:buNone/>
            </a:pPr>
            <a:r>
              <a:rPr b="1" lang="en-GB"/>
              <a:t>Groups more at risk: </a:t>
            </a:r>
            <a:r>
              <a:rPr lang="en-GB"/>
              <a:t>Taken from November 2023 Cost of Living dashboard Appendix B (22% households who accessed the foodbank service were single parent households) and Barnardo’s “</a:t>
            </a:r>
            <a:r>
              <a:rPr lang="en-GB" u="sng">
                <a:solidFill>
                  <a:schemeClr val="hlink"/>
                </a:solidFill>
                <a:hlinkClick r:id="rId6"/>
              </a:rPr>
              <a:t>At What Cost</a:t>
            </a:r>
            <a:r>
              <a:rPr lang="en-GB"/>
              <a:t>” report - flagging lone-parent households and young </a:t>
            </a:r>
            <a:r>
              <a:rPr lang="en-GB"/>
              <a:t>adults</a:t>
            </a:r>
            <a:r>
              <a:rPr lang="en-GB"/>
              <a:t> as groups particularly at risk</a:t>
            </a:r>
            <a:endParaRPr/>
          </a:p>
          <a:p>
            <a:pPr indent="0" lvl="0" marL="0" rtl="0" algn="l">
              <a:spcBef>
                <a:spcPts val="0"/>
              </a:spcBef>
              <a:spcAft>
                <a:spcPts val="0"/>
              </a:spcAft>
              <a:buNone/>
            </a:pPr>
            <a:r>
              <a:t/>
            </a:r>
            <a:endParaRPr b="1"/>
          </a:p>
          <a:p>
            <a:pPr indent="0" lvl="0" marL="0" rtl="0" algn="l">
              <a:spcBef>
                <a:spcPts val="0"/>
              </a:spcBef>
              <a:spcAft>
                <a:spcPts val="0"/>
              </a:spcAft>
              <a:buClr>
                <a:schemeClr val="dk1"/>
              </a:buClr>
              <a:buSzPts val="1100"/>
              <a:buFont typeface="Arial"/>
              <a:buNone/>
            </a:pPr>
            <a:r>
              <a:rPr i="1" lang="en-GB">
                <a:solidFill>
                  <a:schemeClr val="dk1"/>
                </a:solidFill>
              </a:rPr>
              <a:t>Icons created by Utami Febriarti, il Capitano and Cara Foster from Noun Project</a:t>
            </a:r>
            <a:endParaRPr b="1"/>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2b01085e3f8_0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2b01085e3f8_0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GB">
                <a:solidFill>
                  <a:schemeClr val="dk1"/>
                </a:solidFill>
              </a:rPr>
              <a:t>Note: percentages will sum to more than 100 as multiple </a:t>
            </a:r>
            <a:r>
              <a:rPr b="1" i="1" lang="en-GB">
                <a:solidFill>
                  <a:schemeClr val="dk1"/>
                </a:solidFill>
              </a:rPr>
              <a:t>answers could be selected by each respondent </a:t>
            </a:r>
            <a:endParaRPr b="1" i="1">
              <a:solidFill>
                <a:schemeClr val="dk1"/>
              </a:solidFill>
            </a:endParaRPr>
          </a:p>
          <a:p>
            <a:pPr indent="0" lvl="0" marL="0" rtl="0" algn="l">
              <a:spcBef>
                <a:spcPts val="0"/>
              </a:spcBef>
              <a:spcAft>
                <a:spcPts val="0"/>
              </a:spcAft>
              <a:buNone/>
            </a:pPr>
            <a:r>
              <a:t/>
            </a:r>
            <a:endParaRPr i="1">
              <a:solidFill>
                <a:schemeClr val="dk1"/>
              </a:solidFill>
            </a:endParaRPr>
          </a:p>
          <a:p>
            <a:pPr indent="0" lvl="0" marL="0" rtl="0" algn="l">
              <a:spcBef>
                <a:spcPts val="0"/>
              </a:spcBef>
              <a:spcAft>
                <a:spcPts val="0"/>
              </a:spcAft>
              <a:buClr>
                <a:schemeClr val="dk1"/>
              </a:buClr>
              <a:buSzPts val="1100"/>
              <a:buFont typeface="Arial"/>
              <a:buNone/>
            </a:pPr>
            <a:r>
              <a:rPr i="1" lang="en-GB">
                <a:solidFill>
                  <a:schemeClr val="dk1"/>
                </a:solidFill>
              </a:rPr>
              <a:t>Icon created by Cahya Kurniawan and Neha Tyagi from Noun Project</a:t>
            </a:r>
            <a:endParaRPr b="1"/>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2b01085e3f8_0_2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2b01085e3f8_0_2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GB">
                <a:solidFill>
                  <a:schemeClr val="dk1"/>
                </a:solidFill>
              </a:rPr>
              <a:t>Note: percentages will sum to more than 100 as multiple answers could be selected by each respondent</a:t>
            </a:r>
            <a:endParaRPr b="1" i="1">
              <a:solidFill>
                <a:schemeClr val="dk1"/>
              </a:solidFill>
            </a:endParaRPr>
          </a:p>
          <a:p>
            <a:pPr indent="0" lvl="0" marL="0" rtl="0" algn="l">
              <a:spcBef>
                <a:spcPts val="0"/>
              </a:spcBef>
              <a:spcAft>
                <a:spcPts val="0"/>
              </a:spcAft>
              <a:buNone/>
            </a:pPr>
            <a:r>
              <a:t/>
            </a:r>
            <a:endParaRPr b="1" i="1">
              <a:solidFill>
                <a:schemeClr val="dk1"/>
              </a:solidFill>
            </a:endParaRPr>
          </a:p>
          <a:p>
            <a:pPr indent="0" lvl="0" marL="0" rtl="0" algn="l">
              <a:spcBef>
                <a:spcPts val="0"/>
              </a:spcBef>
              <a:spcAft>
                <a:spcPts val="0"/>
              </a:spcAft>
              <a:buNone/>
            </a:pPr>
            <a:r>
              <a:rPr b="1" lang="en-GB">
                <a:solidFill>
                  <a:schemeClr val="dk1"/>
                </a:solidFill>
              </a:rPr>
              <a:t>Importance of Extracurriculars / Out-of-School Activities</a:t>
            </a:r>
            <a:endParaRPr b="1">
              <a:solidFill>
                <a:schemeClr val="dk1"/>
              </a:solidFill>
            </a:endParaRPr>
          </a:p>
          <a:p>
            <a:pPr indent="0" lvl="0" marL="0" rtl="0" algn="l">
              <a:spcBef>
                <a:spcPts val="0"/>
              </a:spcBef>
              <a:spcAft>
                <a:spcPts val="0"/>
              </a:spcAft>
              <a:buNone/>
            </a:pPr>
            <a:r>
              <a:rPr lang="en-GB" u="sng">
                <a:solidFill>
                  <a:schemeClr val="hlink"/>
                </a:solidFill>
                <a:hlinkClick r:id="rId2"/>
              </a:rPr>
              <a:t>Social Mobility Commission. (2019). An unequal playing field</a:t>
            </a:r>
            <a:r>
              <a:rPr lang="en-GB">
                <a:solidFill>
                  <a:schemeClr val="dk1"/>
                </a:solidFill>
              </a:rPr>
              <a:t>: extra-curricular activities, soft skills and social mobility.</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Extra-curricular activities are important to young people and result in a range of positive outcomes including social skills, achievement and attendance at school, and provide new skills and abilities. </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Household income is by far the most important factor driving gaps in participation, especially music classes and sport.</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b="1" lang="en-GB">
                <a:solidFill>
                  <a:schemeClr val="dk1"/>
                </a:solidFill>
              </a:rPr>
              <a:t>Benefits of Sport Participation</a:t>
            </a:r>
            <a:endParaRPr b="1">
              <a:solidFill>
                <a:schemeClr val="dk1"/>
              </a:solidFill>
            </a:endParaRPr>
          </a:p>
          <a:p>
            <a:pPr indent="0" lvl="0" marL="0" rtl="0" algn="l">
              <a:spcBef>
                <a:spcPts val="0"/>
              </a:spcBef>
              <a:spcAft>
                <a:spcPts val="0"/>
              </a:spcAft>
              <a:buNone/>
            </a:pPr>
            <a:r>
              <a:rPr lang="en-GB" u="sng">
                <a:solidFill>
                  <a:schemeClr val="hlink"/>
                </a:solidFill>
                <a:hlinkClick r:id="rId3"/>
              </a:rPr>
              <a:t>Made by Sport. (2022). State of Play Report.</a:t>
            </a:r>
            <a:endParaRPr>
              <a:solidFill>
                <a:schemeClr val="dk1"/>
              </a:solidFill>
            </a:endParaRPr>
          </a:p>
          <a:p>
            <a:pPr indent="-298450" lvl="0" marL="457200" rtl="0" algn="l">
              <a:spcBef>
                <a:spcPts val="0"/>
              </a:spcBef>
              <a:spcAft>
                <a:spcPts val="0"/>
              </a:spcAft>
              <a:buClr>
                <a:schemeClr val="dk1"/>
              </a:buClr>
              <a:buSzPts val="1100"/>
              <a:buChar char="-"/>
            </a:pPr>
            <a:r>
              <a:rPr lang="en-GB">
                <a:solidFill>
                  <a:schemeClr val="dk1"/>
                </a:solidFill>
              </a:rPr>
              <a:t>Young people who are physically active are 6.5x more likely to report high resilience skills and 5.4x more likely to report strong communication skills and confidence</a:t>
            </a:r>
            <a:endParaRPr b="1">
              <a:solidFill>
                <a:schemeClr val="dk1"/>
              </a:solidFill>
            </a:endParaRPr>
          </a:p>
          <a:p>
            <a:pPr indent="0" lvl="0" marL="0" rtl="0" algn="l">
              <a:spcBef>
                <a:spcPts val="0"/>
              </a:spcBef>
              <a:spcAft>
                <a:spcPts val="0"/>
              </a:spcAft>
              <a:buNone/>
            </a:pPr>
            <a:r>
              <a:t/>
            </a:r>
            <a:endParaRPr i="1">
              <a:solidFill>
                <a:schemeClr val="dk1"/>
              </a:solidFill>
            </a:endParaRPr>
          </a:p>
          <a:p>
            <a:pPr indent="0" lvl="0" marL="0" rtl="0" algn="l">
              <a:spcBef>
                <a:spcPts val="0"/>
              </a:spcBef>
              <a:spcAft>
                <a:spcPts val="0"/>
              </a:spcAft>
              <a:buNone/>
            </a:pPr>
            <a:r>
              <a:t/>
            </a:r>
            <a:endParaRPr i="1">
              <a:solidFill>
                <a:schemeClr val="dk1"/>
              </a:solidFill>
            </a:endParaRPr>
          </a:p>
          <a:p>
            <a:pPr indent="0" lvl="0" marL="0" rtl="0" algn="l">
              <a:spcBef>
                <a:spcPts val="0"/>
              </a:spcBef>
              <a:spcAft>
                <a:spcPts val="0"/>
              </a:spcAft>
              <a:buClr>
                <a:schemeClr val="dk1"/>
              </a:buClr>
              <a:buSzPts val="1100"/>
              <a:buFont typeface="Arial"/>
              <a:buNone/>
            </a:pPr>
            <a:r>
              <a:rPr i="1" lang="en-GB">
                <a:solidFill>
                  <a:schemeClr val="dk1"/>
                </a:solidFill>
              </a:rPr>
              <a:t>Icons created by Gan Khoon Lay and Chanut is Industries from Noun Project</a:t>
            </a:r>
            <a:endParaRPr b="1"/>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2b062c8149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2b062c8149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b="1"/>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2b062c81496_0_6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2b062c81496_0_6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chemeClr val="dk1"/>
                </a:solidFill>
              </a:rPr>
              <a:t>Note</a:t>
            </a:r>
            <a:r>
              <a:rPr lang="en-GB">
                <a:solidFill>
                  <a:schemeClr val="dk1"/>
                </a:solidFill>
              </a:rPr>
              <a:t> percentages for emotions resulting from discussions exclude the 28 young people who responded that they “have not spoken to my </a:t>
            </a:r>
            <a:r>
              <a:rPr lang="en-GB">
                <a:solidFill>
                  <a:schemeClr val="dk1"/>
                </a:solidFill>
              </a:rPr>
              <a:t>family</a:t>
            </a:r>
            <a:r>
              <a:rPr lang="en-GB">
                <a:solidFill>
                  <a:schemeClr val="dk1"/>
                </a:solidFill>
              </a:rPr>
              <a:t> about this”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GB">
                <a:solidFill>
                  <a:schemeClr val="dk1"/>
                </a:solidFill>
              </a:rPr>
              <a:t>Felt unhappy includes all responses of “sad”, “a little sad” and “not so happy”</a:t>
            </a:r>
            <a:endParaRPr>
              <a:solidFill>
                <a:schemeClr val="dk1"/>
              </a:solidFill>
            </a:endParaRPr>
          </a:p>
          <a:p>
            <a:pPr indent="0" lvl="0" marL="0" rtl="0" algn="l">
              <a:spcBef>
                <a:spcPts val="0"/>
              </a:spcBef>
              <a:spcAft>
                <a:spcPts val="0"/>
              </a:spcAft>
              <a:buNone/>
            </a:pPr>
            <a:r>
              <a:rPr lang="en-GB">
                <a:solidFill>
                  <a:schemeClr val="dk1"/>
                </a:solidFill>
              </a:rPr>
              <a:t>Neither includes all responses of “neither happy or sad”</a:t>
            </a:r>
            <a:endParaRPr>
              <a:solidFill>
                <a:schemeClr val="dk1"/>
              </a:solidFill>
            </a:endParaRPr>
          </a:p>
          <a:p>
            <a:pPr indent="0" lvl="0" marL="0" rtl="0" algn="l">
              <a:spcBef>
                <a:spcPts val="0"/>
              </a:spcBef>
              <a:spcAft>
                <a:spcPts val="0"/>
              </a:spcAft>
              <a:buNone/>
            </a:pPr>
            <a:r>
              <a:rPr lang="en-GB">
                <a:solidFill>
                  <a:schemeClr val="dk1"/>
                </a:solidFill>
              </a:rPr>
              <a:t>Felt happy includes all responses of “happy”</a:t>
            </a:r>
            <a:endParaRPr>
              <a:solidFill>
                <a:schemeClr val="dk1"/>
              </a:solidFill>
            </a:endParaRPr>
          </a:p>
          <a:p>
            <a:pPr indent="0" lvl="0" marL="0" rtl="0" algn="l">
              <a:spcBef>
                <a:spcPts val="0"/>
              </a:spcBef>
              <a:spcAft>
                <a:spcPts val="0"/>
              </a:spcAft>
              <a:buNone/>
            </a:pPr>
            <a:r>
              <a:t/>
            </a:r>
            <a:endParaRPr i="1">
              <a:solidFill>
                <a:schemeClr val="dk1"/>
              </a:solidFill>
            </a:endParaRPr>
          </a:p>
          <a:p>
            <a:pPr indent="0" lvl="0" marL="0" rtl="0" algn="l">
              <a:spcBef>
                <a:spcPts val="0"/>
              </a:spcBef>
              <a:spcAft>
                <a:spcPts val="0"/>
              </a:spcAft>
              <a:buNone/>
            </a:pPr>
            <a:r>
              <a:rPr i="1" lang="en-GB">
                <a:solidFill>
                  <a:schemeClr val="dk1"/>
                </a:solidFill>
              </a:rPr>
              <a:t>Icons created by Mitochontrial from Noun Project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2b01085e3f8_0_2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2b01085e3f8_0_2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i="1">
              <a:solidFill>
                <a:schemeClr val="dk1"/>
              </a:solidFill>
            </a:endParaRPr>
          </a:p>
          <a:p>
            <a:pPr indent="0" lvl="0" marL="0" rtl="0" algn="l">
              <a:spcBef>
                <a:spcPts val="0"/>
              </a:spcBef>
              <a:spcAft>
                <a:spcPts val="0"/>
              </a:spcAft>
              <a:buClr>
                <a:schemeClr val="dk1"/>
              </a:buClr>
              <a:buSzPts val="1100"/>
              <a:buFont typeface="Arial"/>
              <a:buNone/>
            </a:pPr>
            <a:r>
              <a:rPr i="1" lang="en-GB">
                <a:solidFill>
                  <a:schemeClr val="dk1"/>
                </a:solidFill>
              </a:rPr>
              <a:t>Icon created by Gan Khoon Lay from Noun Project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
  <p:cSld name="White">
    <p:spTree>
      <p:nvGrpSpPr>
        <p:cNvPr id="54" name="Shape 54"/>
        <p:cNvGrpSpPr/>
        <p:nvPr/>
      </p:nvGrpSpPr>
      <p:grpSpPr>
        <a:xfrm>
          <a:off x="0" y="0"/>
          <a:ext cx="0" cy="0"/>
          <a:chOff x="0" y="0"/>
          <a:chExt cx="0" cy="0"/>
        </a:xfrm>
      </p:grpSpPr>
      <p:sp>
        <p:nvSpPr>
          <p:cNvPr id="55" name="Google Shape;55;p14"/>
          <p:cNvSpPr txBox="1"/>
          <p:nvPr>
            <p:ph type="title"/>
          </p:nvPr>
        </p:nvSpPr>
        <p:spPr>
          <a:xfrm>
            <a:off x="653171" y="353528"/>
            <a:ext cx="4202100" cy="12585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rgbClr val="000000"/>
              </a:buClr>
              <a:buSzPts val="4800"/>
              <a:buFont typeface="Proxima Nova"/>
              <a:buNone/>
              <a:defRPr>
                <a:solidFill>
                  <a:srgbClr val="000000"/>
                </a:solidFill>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56" name="Google Shape;56;p14"/>
          <p:cNvSpPr txBox="1"/>
          <p:nvPr>
            <p:ph idx="1" type="body"/>
          </p:nvPr>
        </p:nvSpPr>
        <p:spPr>
          <a:xfrm>
            <a:off x="652869" y="1714576"/>
            <a:ext cx="4200300" cy="2442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rgbClr val="000000"/>
              </a:buClr>
              <a:buSzPts val="2100"/>
              <a:buNone/>
              <a:defRPr sz="2100">
                <a:solidFill>
                  <a:srgbClr val="000000"/>
                </a:solidFill>
                <a:latin typeface="Proxima Nova Semibold"/>
                <a:ea typeface="Proxima Nova Semibold"/>
                <a:cs typeface="Proxima Nova Semibold"/>
                <a:sym typeface="Proxima Nova Semibold"/>
              </a:defRPr>
            </a:lvl1pPr>
            <a:lvl2pPr indent="-292100" lvl="1" marL="914400" rtl="0" algn="l">
              <a:lnSpc>
                <a:spcPct val="90000"/>
              </a:lnSpc>
              <a:spcBef>
                <a:spcPts val="500"/>
              </a:spcBef>
              <a:spcAft>
                <a:spcPts val="0"/>
              </a:spcAft>
              <a:buClr>
                <a:schemeClr val="dk1"/>
              </a:buClr>
              <a:buSzPts val="1000"/>
              <a:buChar char="•"/>
              <a:defRPr/>
            </a:lvl2pPr>
            <a:lvl3pPr indent="-292100" lvl="2" marL="1371600" rtl="0" algn="l">
              <a:lnSpc>
                <a:spcPct val="90000"/>
              </a:lnSpc>
              <a:spcBef>
                <a:spcPts val="500"/>
              </a:spcBef>
              <a:spcAft>
                <a:spcPts val="0"/>
              </a:spcAft>
              <a:buClr>
                <a:schemeClr val="dk1"/>
              </a:buClr>
              <a:buSzPts val="1000"/>
              <a:buChar char="•"/>
              <a:defRPr/>
            </a:lvl3pPr>
            <a:lvl4pPr indent="-292100" lvl="3" marL="1828800" rtl="0" algn="l">
              <a:lnSpc>
                <a:spcPct val="90000"/>
              </a:lnSpc>
              <a:spcBef>
                <a:spcPts val="500"/>
              </a:spcBef>
              <a:spcAft>
                <a:spcPts val="0"/>
              </a:spcAft>
              <a:buClr>
                <a:schemeClr val="dk1"/>
              </a:buClr>
              <a:buSzPts val="1000"/>
              <a:buChar char="•"/>
              <a:defRPr/>
            </a:lvl4pPr>
            <a:lvl5pPr indent="-292100" lvl="4" marL="2286000" rtl="0" algn="l">
              <a:lnSpc>
                <a:spcPct val="90000"/>
              </a:lnSpc>
              <a:spcBef>
                <a:spcPts val="500"/>
              </a:spcBef>
              <a:spcAft>
                <a:spcPts val="0"/>
              </a:spcAft>
              <a:buClr>
                <a:schemeClr val="dk1"/>
              </a:buClr>
              <a:buSzPts val="1000"/>
              <a:buChar char="•"/>
              <a:defRPr/>
            </a:lvl5pPr>
            <a:lvl6pPr indent="-292100" lvl="5" marL="2743200" rtl="0" algn="l">
              <a:lnSpc>
                <a:spcPct val="90000"/>
              </a:lnSpc>
              <a:spcBef>
                <a:spcPts val="500"/>
              </a:spcBef>
              <a:spcAft>
                <a:spcPts val="0"/>
              </a:spcAft>
              <a:buClr>
                <a:schemeClr val="dk1"/>
              </a:buClr>
              <a:buSzPts val="1000"/>
              <a:buChar char="•"/>
              <a:defRPr/>
            </a:lvl6pPr>
            <a:lvl7pPr indent="-292100" lvl="6" marL="3200400" rtl="0" algn="l">
              <a:lnSpc>
                <a:spcPct val="90000"/>
              </a:lnSpc>
              <a:spcBef>
                <a:spcPts val="500"/>
              </a:spcBef>
              <a:spcAft>
                <a:spcPts val="0"/>
              </a:spcAft>
              <a:buClr>
                <a:schemeClr val="dk1"/>
              </a:buClr>
              <a:buSzPts val="1000"/>
              <a:buChar char="•"/>
              <a:defRPr/>
            </a:lvl7pPr>
            <a:lvl8pPr indent="-292100" lvl="7" marL="3657600" rtl="0" algn="l">
              <a:lnSpc>
                <a:spcPct val="90000"/>
              </a:lnSpc>
              <a:spcBef>
                <a:spcPts val="500"/>
              </a:spcBef>
              <a:spcAft>
                <a:spcPts val="0"/>
              </a:spcAft>
              <a:buClr>
                <a:schemeClr val="dk1"/>
              </a:buClr>
              <a:buSzPts val="1000"/>
              <a:buChar char="•"/>
              <a:defRPr/>
            </a:lvl8pPr>
            <a:lvl9pPr indent="-292100" lvl="8" marL="4114800" rtl="0" algn="l">
              <a:lnSpc>
                <a:spcPct val="90000"/>
              </a:lnSpc>
              <a:spcBef>
                <a:spcPts val="500"/>
              </a:spcBef>
              <a:spcAft>
                <a:spcPts val="0"/>
              </a:spcAft>
              <a:buClr>
                <a:schemeClr val="dk1"/>
              </a:buClr>
              <a:buSzPts val="1000"/>
              <a:buChar char="•"/>
              <a:defRPr/>
            </a:lvl9pPr>
          </a:lstStyle>
          <a:p/>
        </p:txBody>
      </p:sp>
      <p:sp>
        <p:nvSpPr>
          <p:cNvPr id="57" name="Google Shape;57;p14"/>
          <p:cNvSpPr txBox="1"/>
          <p:nvPr>
            <p:ph idx="2" type="body"/>
          </p:nvPr>
        </p:nvSpPr>
        <p:spPr>
          <a:xfrm>
            <a:off x="653171" y="2424591"/>
            <a:ext cx="4206900" cy="15432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rgbClr val="000000"/>
              </a:buClr>
              <a:buSzPts val="1000"/>
              <a:buNone/>
              <a:defRPr>
                <a:solidFill>
                  <a:srgbClr val="000000"/>
                </a:solidFill>
              </a:defRPr>
            </a:lvl1pPr>
            <a:lvl2pPr indent="-292100" lvl="1" marL="914400" rtl="0" algn="l">
              <a:lnSpc>
                <a:spcPct val="90000"/>
              </a:lnSpc>
              <a:spcBef>
                <a:spcPts val="1000"/>
              </a:spcBef>
              <a:spcAft>
                <a:spcPts val="0"/>
              </a:spcAft>
              <a:buClr>
                <a:schemeClr val="dk1"/>
              </a:buClr>
              <a:buSzPts val="1000"/>
              <a:buChar char="•"/>
              <a:defRPr/>
            </a:lvl2pPr>
            <a:lvl3pPr indent="-292100" lvl="2" marL="1371600" rtl="0" algn="l">
              <a:lnSpc>
                <a:spcPct val="90000"/>
              </a:lnSpc>
              <a:spcBef>
                <a:spcPts val="500"/>
              </a:spcBef>
              <a:spcAft>
                <a:spcPts val="0"/>
              </a:spcAft>
              <a:buClr>
                <a:schemeClr val="dk1"/>
              </a:buClr>
              <a:buSzPts val="1000"/>
              <a:buChar char="•"/>
              <a:defRPr/>
            </a:lvl3pPr>
            <a:lvl4pPr indent="-292100" lvl="3" marL="1828800" rtl="0" algn="l">
              <a:lnSpc>
                <a:spcPct val="90000"/>
              </a:lnSpc>
              <a:spcBef>
                <a:spcPts val="500"/>
              </a:spcBef>
              <a:spcAft>
                <a:spcPts val="0"/>
              </a:spcAft>
              <a:buClr>
                <a:schemeClr val="dk1"/>
              </a:buClr>
              <a:buSzPts val="1000"/>
              <a:buChar char="•"/>
              <a:defRPr/>
            </a:lvl4pPr>
            <a:lvl5pPr indent="-292100" lvl="4" marL="2286000" rtl="0" algn="l">
              <a:lnSpc>
                <a:spcPct val="90000"/>
              </a:lnSpc>
              <a:spcBef>
                <a:spcPts val="500"/>
              </a:spcBef>
              <a:spcAft>
                <a:spcPts val="0"/>
              </a:spcAft>
              <a:buClr>
                <a:schemeClr val="dk1"/>
              </a:buClr>
              <a:buSzPts val="1000"/>
              <a:buChar char="•"/>
              <a:defRPr/>
            </a:lvl5pPr>
            <a:lvl6pPr indent="-292100" lvl="5" marL="2743200" rtl="0" algn="l">
              <a:lnSpc>
                <a:spcPct val="90000"/>
              </a:lnSpc>
              <a:spcBef>
                <a:spcPts val="500"/>
              </a:spcBef>
              <a:spcAft>
                <a:spcPts val="0"/>
              </a:spcAft>
              <a:buClr>
                <a:schemeClr val="dk1"/>
              </a:buClr>
              <a:buSzPts val="1000"/>
              <a:buChar char="•"/>
              <a:defRPr/>
            </a:lvl6pPr>
            <a:lvl7pPr indent="-292100" lvl="6" marL="3200400" rtl="0" algn="l">
              <a:lnSpc>
                <a:spcPct val="90000"/>
              </a:lnSpc>
              <a:spcBef>
                <a:spcPts val="500"/>
              </a:spcBef>
              <a:spcAft>
                <a:spcPts val="0"/>
              </a:spcAft>
              <a:buClr>
                <a:schemeClr val="dk1"/>
              </a:buClr>
              <a:buSzPts val="1000"/>
              <a:buChar char="•"/>
              <a:defRPr/>
            </a:lvl7pPr>
            <a:lvl8pPr indent="-292100" lvl="7" marL="3657600" rtl="0" algn="l">
              <a:lnSpc>
                <a:spcPct val="90000"/>
              </a:lnSpc>
              <a:spcBef>
                <a:spcPts val="500"/>
              </a:spcBef>
              <a:spcAft>
                <a:spcPts val="0"/>
              </a:spcAft>
              <a:buClr>
                <a:schemeClr val="dk1"/>
              </a:buClr>
              <a:buSzPts val="1000"/>
              <a:buChar char="•"/>
              <a:defRPr/>
            </a:lvl8pPr>
            <a:lvl9pPr indent="-292100" lvl="8" marL="4114800" rtl="0" algn="l">
              <a:lnSpc>
                <a:spcPct val="90000"/>
              </a:lnSpc>
              <a:spcBef>
                <a:spcPts val="500"/>
              </a:spcBef>
              <a:spcAft>
                <a:spcPts val="0"/>
              </a:spcAft>
              <a:buClr>
                <a:schemeClr val="dk1"/>
              </a:buClr>
              <a:buSzPts val="1000"/>
              <a:buChar char="•"/>
              <a:defRPr/>
            </a:lvl9pPr>
          </a:lstStyle>
          <a:p/>
        </p:txBody>
      </p:sp>
      <p:cxnSp>
        <p:nvCxnSpPr>
          <p:cNvPr id="58" name="Google Shape;58;p14"/>
          <p:cNvCxnSpPr/>
          <p:nvPr/>
        </p:nvCxnSpPr>
        <p:spPr>
          <a:xfrm>
            <a:off x="325474" y="4094095"/>
            <a:ext cx="8493000" cy="0"/>
          </a:xfrm>
          <a:prstGeom prst="straightConnector1">
            <a:avLst/>
          </a:prstGeom>
          <a:noFill/>
          <a:ln cap="flat" cmpd="sng" w="12700">
            <a:solidFill>
              <a:schemeClr val="dk1"/>
            </a:solidFill>
            <a:prstDash val="solid"/>
            <a:miter lim="800000"/>
            <a:headEnd len="sm" w="sm" type="none"/>
            <a:tailEnd len="sm" w="sm" type="none"/>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 with Green">
  <p:cSld name="White_1">
    <p:spTree>
      <p:nvGrpSpPr>
        <p:cNvPr id="59" name="Shape 59"/>
        <p:cNvGrpSpPr/>
        <p:nvPr/>
      </p:nvGrpSpPr>
      <p:grpSpPr>
        <a:xfrm>
          <a:off x="0" y="0"/>
          <a:ext cx="0" cy="0"/>
          <a:chOff x="0" y="0"/>
          <a:chExt cx="0" cy="0"/>
        </a:xfrm>
      </p:grpSpPr>
      <p:sp>
        <p:nvSpPr>
          <p:cNvPr id="60" name="Google Shape;60;p15"/>
          <p:cNvSpPr txBox="1"/>
          <p:nvPr>
            <p:ph type="title"/>
          </p:nvPr>
        </p:nvSpPr>
        <p:spPr>
          <a:xfrm>
            <a:off x="653171" y="353528"/>
            <a:ext cx="4202100" cy="12585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lt2"/>
              </a:buClr>
              <a:buSzPts val="4800"/>
              <a:buFont typeface="Proxima Nova"/>
              <a:buNone/>
              <a:defRPr>
                <a:solidFill>
                  <a:schemeClr val="lt2"/>
                </a:solidFill>
              </a:defRPr>
            </a:lvl1pPr>
            <a:lvl2pPr lvl="1" rtl="0" algn="l">
              <a:lnSpc>
                <a:spcPct val="100000"/>
              </a:lnSpc>
              <a:spcBef>
                <a:spcPts val="0"/>
              </a:spcBef>
              <a:spcAft>
                <a:spcPts val="0"/>
              </a:spcAft>
              <a:buClr>
                <a:schemeClr val="lt2"/>
              </a:buClr>
              <a:buSzPts val="800"/>
              <a:buNone/>
              <a:defRPr>
                <a:solidFill>
                  <a:schemeClr val="lt2"/>
                </a:solidFill>
              </a:defRPr>
            </a:lvl2pPr>
            <a:lvl3pPr lvl="2" rtl="0" algn="l">
              <a:lnSpc>
                <a:spcPct val="100000"/>
              </a:lnSpc>
              <a:spcBef>
                <a:spcPts val="0"/>
              </a:spcBef>
              <a:spcAft>
                <a:spcPts val="0"/>
              </a:spcAft>
              <a:buClr>
                <a:schemeClr val="lt2"/>
              </a:buClr>
              <a:buSzPts val="800"/>
              <a:buNone/>
              <a:defRPr>
                <a:solidFill>
                  <a:schemeClr val="lt2"/>
                </a:solidFill>
              </a:defRPr>
            </a:lvl3pPr>
            <a:lvl4pPr lvl="3" rtl="0" algn="l">
              <a:lnSpc>
                <a:spcPct val="100000"/>
              </a:lnSpc>
              <a:spcBef>
                <a:spcPts val="0"/>
              </a:spcBef>
              <a:spcAft>
                <a:spcPts val="0"/>
              </a:spcAft>
              <a:buClr>
                <a:schemeClr val="lt2"/>
              </a:buClr>
              <a:buSzPts val="800"/>
              <a:buNone/>
              <a:defRPr>
                <a:solidFill>
                  <a:schemeClr val="lt2"/>
                </a:solidFill>
              </a:defRPr>
            </a:lvl4pPr>
            <a:lvl5pPr lvl="4" rtl="0" algn="l">
              <a:lnSpc>
                <a:spcPct val="100000"/>
              </a:lnSpc>
              <a:spcBef>
                <a:spcPts val="0"/>
              </a:spcBef>
              <a:spcAft>
                <a:spcPts val="0"/>
              </a:spcAft>
              <a:buClr>
                <a:schemeClr val="lt2"/>
              </a:buClr>
              <a:buSzPts val="800"/>
              <a:buNone/>
              <a:defRPr>
                <a:solidFill>
                  <a:schemeClr val="lt2"/>
                </a:solidFill>
              </a:defRPr>
            </a:lvl5pPr>
            <a:lvl6pPr lvl="5" rtl="0" algn="l">
              <a:lnSpc>
                <a:spcPct val="100000"/>
              </a:lnSpc>
              <a:spcBef>
                <a:spcPts val="0"/>
              </a:spcBef>
              <a:spcAft>
                <a:spcPts val="0"/>
              </a:spcAft>
              <a:buClr>
                <a:schemeClr val="lt2"/>
              </a:buClr>
              <a:buSzPts val="800"/>
              <a:buNone/>
              <a:defRPr>
                <a:solidFill>
                  <a:schemeClr val="lt2"/>
                </a:solidFill>
              </a:defRPr>
            </a:lvl6pPr>
            <a:lvl7pPr lvl="6" rtl="0" algn="l">
              <a:lnSpc>
                <a:spcPct val="100000"/>
              </a:lnSpc>
              <a:spcBef>
                <a:spcPts val="0"/>
              </a:spcBef>
              <a:spcAft>
                <a:spcPts val="0"/>
              </a:spcAft>
              <a:buClr>
                <a:schemeClr val="lt2"/>
              </a:buClr>
              <a:buSzPts val="800"/>
              <a:buNone/>
              <a:defRPr>
                <a:solidFill>
                  <a:schemeClr val="lt2"/>
                </a:solidFill>
              </a:defRPr>
            </a:lvl7pPr>
            <a:lvl8pPr lvl="7" rtl="0" algn="l">
              <a:lnSpc>
                <a:spcPct val="100000"/>
              </a:lnSpc>
              <a:spcBef>
                <a:spcPts val="0"/>
              </a:spcBef>
              <a:spcAft>
                <a:spcPts val="0"/>
              </a:spcAft>
              <a:buClr>
                <a:schemeClr val="lt2"/>
              </a:buClr>
              <a:buSzPts val="800"/>
              <a:buNone/>
              <a:defRPr>
                <a:solidFill>
                  <a:schemeClr val="lt2"/>
                </a:solidFill>
              </a:defRPr>
            </a:lvl8pPr>
            <a:lvl9pPr lvl="8" rtl="0" algn="l">
              <a:lnSpc>
                <a:spcPct val="100000"/>
              </a:lnSpc>
              <a:spcBef>
                <a:spcPts val="0"/>
              </a:spcBef>
              <a:spcAft>
                <a:spcPts val="0"/>
              </a:spcAft>
              <a:buClr>
                <a:schemeClr val="lt2"/>
              </a:buClr>
              <a:buSzPts val="800"/>
              <a:buNone/>
              <a:defRPr>
                <a:solidFill>
                  <a:schemeClr val="lt2"/>
                </a:solidFill>
              </a:defRPr>
            </a:lvl9pPr>
          </a:lstStyle>
          <a:p/>
        </p:txBody>
      </p:sp>
      <p:sp>
        <p:nvSpPr>
          <p:cNvPr id="61" name="Google Shape;61;p15"/>
          <p:cNvSpPr txBox="1"/>
          <p:nvPr>
            <p:ph idx="1" type="body"/>
          </p:nvPr>
        </p:nvSpPr>
        <p:spPr>
          <a:xfrm>
            <a:off x="652869" y="1714576"/>
            <a:ext cx="4200300" cy="2442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rgbClr val="000000"/>
              </a:buClr>
              <a:buSzPts val="2100"/>
              <a:buNone/>
              <a:defRPr sz="2100">
                <a:solidFill>
                  <a:srgbClr val="000000"/>
                </a:solidFill>
                <a:latin typeface="Proxima Nova Semibold"/>
                <a:ea typeface="Proxima Nova Semibold"/>
                <a:cs typeface="Proxima Nova Semibold"/>
                <a:sym typeface="Proxima Nova Semibold"/>
              </a:defRPr>
            </a:lvl1pPr>
            <a:lvl2pPr indent="-292100" lvl="1" marL="914400" rtl="0" algn="l">
              <a:lnSpc>
                <a:spcPct val="90000"/>
              </a:lnSpc>
              <a:spcBef>
                <a:spcPts val="500"/>
              </a:spcBef>
              <a:spcAft>
                <a:spcPts val="0"/>
              </a:spcAft>
              <a:buClr>
                <a:schemeClr val="dk1"/>
              </a:buClr>
              <a:buSzPts val="1000"/>
              <a:buChar char="•"/>
              <a:defRPr/>
            </a:lvl2pPr>
            <a:lvl3pPr indent="-292100" lvl="2" marL="1371600" rtl="0" algn="l">
              <a:lnSpc>
                <a:spcPct val="90000"/>
              </a:lnSpc>
              <a:spcBef>
                <a:spcPts val="500"/>
              </a:spcBef>
              <a:spcAft>
                <a:spcPts val="0"/>
              </a:spcAft>
              <a:buClr>
                <a:schemeClr val="dk1"/>
              </a:buClr>
              <a:buSzPts val="1000"/>
              <a:buChar char="•"/>
              <a:defRPr/>
            </a:lvl3pPr>
            <a:lvl4pPr indent="-292100" lvl="3" marL="1828800" rtl="0" algn="l">
              <a:lnSpc>
                <a:spcPct val="90000"/>
              </a:lnSpc>
              <a:spcBef>
                <a:spcPts val="500"/>
              </a:spcBef>
              <a:spcAft>
                <a:spcPts val="0"/>
              </a:spcAft>
              <a:buClr>
                <a:schemeClr val="dk1"/>
              </a:buClr>
              <a:buSzPts val="1000"/>
              <a:buChar char="•"/>
              <a:defRPr/>
            </a:lvl4pPr>
            <a:lvl5pPr indent="-292100" lvl="4" marL="2286000" rtl="0" algn="l">
              <a:lnSpc>
                <a:spcPct val="90000"/>
              </a:lnSpc>
              <a:spcBef>
                <a:spcPts val="500"/>
              </a:spcBef>
              <a:spcAft>
                <a:spcPts val="0"/>
              </a:spcAft>
              <a:buClr>
                <a:schemeClr val="dk1"/>
              </a:buClr>
              <a:buSzPts val="1000"/>
              <a:buChar char="•"/>
              <a:defRPr/>
            </a:lvl5pPr>
            <a:lvl6pPr indent="-292100" lvl="5" marL="2743200" rtl="0" algn="l">
              <a:lnSpc>
                <a:spcPct val="90000"/>
              </a:lnSpc>
              <a:spcBef>
                <a:spcPts val="500"/>
              </a:spcBef>
              <a:spcAft>
                <a:spcPts val="0"/>
              </a:spcAft>
              <a:buClr>
                <a:schemeClr val="dk1"/>
              </a:buClr>
              <a:buSzPts val="1000"/>
              <a:buChar char="•"/>
              <a:defRPr/>
            </a:lvl6pPr>
            <a:lvl7pPr indent="-292100" lvl="6" marL="3200400" rtl="0" algn="l">
              <a:lnSpc>
                <a:spcPct val="90000"/>
              </a:lnSpc>
              <a:spcBef>
                <a:spcPts val="500"/>
              </a:spcBef>
              <a:spcAft>
                <a:spcPts val="0"/>
              </a:spcAft>
              <a:buClr>
                <a:schemeClr val="dk1"/>
              </a:buClr>
              <a:buSzPts val="1000"/>
              <a:buChar char="•"/>
              <a:defRPr/>
            </a:lvl7pPr>
            <a:lvl8pPr indent="-292100" lvl="7" marL="3657600" rtl="0" algn="l">
              <a:lnSpc>
                <a:spcPct val="90000"/>
              </a:lnSpc>
              <a:spcBef>
                <a:spcPts val="500"/>
              </a:spcBef>
              <a:spcAft>
                <a:spcPts val="0"/>
              </a:spcAft>
              <a:buClr>
                <a:schemeClr val="dk1"/>
              </a:buClr>
              <a:buSzPts val="1000"/>
              <a:buChar char="•"/>
              <a:defRPr/>
            </a:lvl8pPr>
            <a:lvl9pPr indent="-292100" lvl="8" marL="4114800" rtl="0" algn="l">
              <a:lnSpc>
                <a:spcPct val="90000"/>
              </a:lnSpc>
              <a:spcBef>
                <a:spcPts val="500"/>
              </a:spcBef>
              <a:spcAft>
                <a:spcPts val="0"/>
              </a:spcAft>
              <a:buClr>
                <a:schemeClr val="dk1"/>
              </a:buClr>
              <a:buSzPts val="1000"/>
              <a:buChar char="•"/>
              <a:defRPr/>
            </a:lvl9pPr>
          </a:lstStyle>
          <a:p/>
        </p:txBody>
      </p:sp>
      <p:sp>
        <p:nvSpPr>
          <p:cNvPr id="62" name="Google Shape;62;p15"/>
          <p:cNvSpPr txBox="1"/>
          <p:nvPr>
            <p:ph idx="2" type="body"/>
          </p:nvPr>
        </p:nvSpPr>
        <p:spPr>
          <a:xfrm>
            <a:off x="653171" y="2424591"/>
            <a:ext cx="4206900" cy="15432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rgbClr val="000000"/>
              </a:buClr>
              <a:buSzPts val="1000"/>
              <a:buNone/>
              <a:defRPr>
                <a:solidFill>
                  <a:srgbClr val="000000"/>
                </a:solidFill>
              </a:defRPr>
            </a:lvl1pPr>
            <a:lvl2pPr indent="-292100" lvl="1" marL="914400" rtl="0" algn="l">
              <a:lnSpc>
                <a:spcPct val="90000"/>
              </a:lnSpc>
              <a:spcBef>
                <a:spcPts val="1000"/>
              </a:spcBef>
              <a:spcAft>
                <a:spcPts val="0"/>
              </a:spcAft>
              <a:buClr>
                <a:schemeClr val="dk1"/>
              </a:buClr>
              <a:buSzPts val="1000"/>
              <a:buChar char="•"/>
              <a:defRPr/>
            </a:lvl2pPr>
            <a:lvl3pPr indent="-292100" lvl="2" marL="1371600" rtl="0" algn="l">
              <a:lnSpc>
                <a:spcPct val="90000"/>
              </a:lnSpc>
              <a:spcBef>
                <a:spcPts val="500"/>
              </a:spcBef>
              <a:spcAft>
                <a:spcPts val="0"/>
              </a:spcAft>
              <a:buClr>
                <a:schemeClr val="dk1"/>
              </a:buClr>
              <a:buSzPts val="1000"/>
              <a:buChar char="•"/>
              <a:defRPr/>
            </a:lvl3pPr>
            <a:lvl4pPr indent="-292100" lvl="3" marL="1828800" rtl="0" algn="l">
              <a:lnSpc>
                <a:spcPct val="90000"/>
              </a:lnSpc>
              <a:spcBef>
                <a:spcPts val="500"/>
              </a:spcBef>
              <a:spcAft>
                <a:spcPts val="0"/>
              </a:spcAft>
              <a:buClr>
                <a:schemeClr val="dk1"/>
              </a:buClr>
              <a:buSzPts val="1000"/>
              <a:buChar char="•"/>
              <a:defRPr/>
            </a:lvl4pPr>
            <a:lvl5pPr indent="-292100" lvl="4" marL="2286000" rtl="0" algn="l">
              <a:lnSpc>
                <a:spcPct val="90000"/>
              </a:lnSpc>
              <a:spcBef>
                <a:spcPts val="500"/>
              </a:spcBef>
              <a:spcAft>
                <a:spcPts val="0"/>
              </a:spcAft>
              <a:buClr>
                <a:schemeClr val="dk1"/>
              </a:buClr>
              <a:buSzPts val="1000"/>
              <a:buChar char="•"/>
              <a:defRPr/>
            </a:lvl5pPr>
            <a:lvl6pPr indent="-292100" lvl="5" marL="2743200" rtl="0" algn="l">
              <a:lnSpc>
                <a:spcPct val="90000"/>
              </a:lnSpc>
              <a:spcBef>
                <a:spcPts val="500"/>
              </a:spcBef>
              <a:spcAft>
                <a:spcPts val="0"/>
              </a:spcAft>
              <a:buClr>
                <a:schemeClr val="dk1"/>
              </a:buClr>
              <a:buSzPts val="1000"/>
              <a:buChar char="•"/>
              <a:defRPr/>
            </a:lvl6pPr>
            <a:lvl7pPr indent="-292100" lvl="6" marL="3200400" rtl="0" algn="l">
              <a:lnSpc>
                <a:spcPct val="90000"/>
              </a:lnSpc>
              <a:spcBef>
                <a:spcPts val="500"/>
              </a:spcBef>
              <a:spcAft>
                <a:spcPts val="0"/>
              </a:spcAft>
              <a:buClr>
                <a:schemeClr val="dk1"/>
              </a:buClr>
              <a:buSzPts val="1000"/>
              <a:buChar char="•"/>
              <a:defRPr/>
            </a:lvl7pPr>
            <a:lvl8pPr indent="-292100" lvl="7" marL="3657600" rtl="0" algn="l">
              <a:lnSpc>
                <a:spcPct val="90000"/>
              </a:lnSpc>
              <a:spcBef>
                <a:spcPts val="500"/>
              </a:spcBef>
              <a:spcAft>
                <a:spcPts val="0"/>
              </a:spcAft>
              <a:buClr>
                <a:schemeClr val="dk1"/>
              </a:buClr>
              <a:buSzPts val="1000"/>
              <a:buChar char="•"/>
              <a:defRPr/>
            </a:lvl8pPr>
            <a:lvl9pPr indent="-292100" lvl="8" marL="4114800" rtl="0" algn="l">
              <a:lnSpc>
                <a:spcPct val="90000"/>
              </a:lnSpc>
              <a:spcBef>
                <a:spcPts val="500"/>
              </a:spcBef>
              <a:spcAft>
                <a:spcPts val="0"/>
              </a:spcAft>
              <a:buClr>
                <a:schemeClr val="dk1"/>
              </a:buClr>
              <a:buSzPts val="1000"/>
              <a:buChar char="•"/>
              <a:defRPr/>
            </a:lvl9pPr>
          </a:lstStyle>
          <a:p/>
        </p:txBody>
      </p:sp>
      <p:cxnSp>
        <p:nvCxnSpPr>
          <p:cNvPr id="63" name="Google Shape;63;p15"/>
          <p:cNvCxnSpPr/>
          <p:nvPr/>
        </p:nvCxnSpPr>
        <p:spPr>
          <a:xfrm>
            <a:off x="325474" y="4094095"/>
            <a:ext cx="8493000" cy="0"/>
          </a:xfrm>
          <a:prstGeom prst="straightConnector1">
            <a:avLst/>
          </a:prstGeom>
          <a:noFill/>
          <a:ln cap="flat" cmpd="sng" w="12700">
            <a:solidFill>
              <a:schemeClr val="dk1"/>
            </a:solidFill>
            <a:prstDash val="solid"/>
            <a:miter lim="800000"/>
            <a:headEnd len="sm" w="sm" type="none"/>
            <a:tailEnd len="sm" w="sm" type="none"/>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
  <p:cSld name="Red">
    <p:spTree>
      <p:nvGrpSpPr>
        <p:cNvPr id="64" name="Shape 64"/>
        <p:cNvGrpSpPr/>
        <p:nvPr/>
      </p:nvGrpSpPr>
      <p:grpSpPr>
        <a:xfrm>
          <a:off x="0" y="0"/>
          <a:ext cx="0" cy="0"/>
          <a:chOff x="0" y="0"/>
          <a:chExt cx="0" cy="0"/>
        </a:xfrm>
      </p:grpSpPr>
      <p:sp>
        <p:nvSpPr>
          <p:cNvPr id="65" name="Google Shape;65;p16"/>
          <p:cNvSpPr/>
          <p:nvPr/>
        </p:nvSpPr>
        <p:spPr>
          <a:xfrm>
            <a:off x="325474" y="260421"/>
            <a:ext cx="8491200" cy="3843000"/>
          </a:xfrm>
          <a:prstGeom prst="rect">
            <a:avLst/>
          </a:prstGeom>
          <a:solidFill>
            <a:schemeClr val="dk2"/>
          </a:solidFill>
          <a:ln>
            <a:noFill/>
          </a:ln>
        </p:spPr>
        <p:txBody>
          <a:bodyPr anchorCtr="0" anchor="ctr" bIns="25750" lIns="51525" spcFirstLastPara="1" rIns="51525" wrap="square" tIns="2575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Proxima Nova"/>
              <a:ea typeface="Proxima Nova"/>
              <a:cs typeface="Proxima Nova"/>
              <a:sym typeface="Proxima Nova"/>
            </a:endParaRPr>
          </a:p>
        </p:txBody>
      </p:sp>
      <p:sp>
        <p:nvSpPr>
          <p:cNvPr id="66" name="Google Shape;66;p16"/>
          <p:cNvSpPr txBox="1"/>
          <p:nvPr>
            <p:ph idx="1" type="body"/>
          </p:nvPr>
        </p:nvSpPr>
        <p:spPr>
          <a:xfrm>
            <a:off x="653171" y="2424591"/>
            <a:ext cx="4200000" cy="15432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lt1"/>
              </a:buClr>
              <a:buSzPts val="1000"/>
              <a:buNone/>
              <a:defRPr>
                <a:solidFill>
                  <a:schemeClr val="lt1"/>
                </a:solidFill>
              </a:defRPr>
            </a:lvl1pPr>
            <a:lvl2pPr indent="-292100" lvl="1" marL="914400" rtl="0" algn="l">
              <a:lnSpc>
                <a:spcPct val="90000"/>
              </a:lnSpc>
              <a:spcBef>
                <a:spcPts val="1000"/>
              </a:spcBef>
              <a:spcAft>
                <a:spcPts val="0"/>
              </a:spcAft>
              <a:buClr>
                <a:schemeClr val="dk1"/>
              </a:buClr>
              <a:buSzPts val="1000"/>
              <a:buChar char="•"/>
              <a:defRPr/>
            </a:lvl2pPr>
            <a:lvl3pPr indent="-292100" lvl="2" marL="1371600" rtl="0" algn="l">
              <a:lnSpc>
                <a:spcPct val="90000"/>
              </a:lnSpc>
              <a:spcBef>
                <a:spcPts val="500"/>
              </a:spcBef>
              <a:spcAft>
                <a:spcPts val="0"/>
              </a:spcAft>
              <a:buClr>
                <a:schemeClr val="dk1"/>
              </a:buClr>
              <a:buSzPts val="1000"/>
              <a:buChar char="•"/>
              <a:defRPr/>
            </a:lvl3pPr>
            <a:lvl4pPr indent="-292100" lvl="3" marL="1828800" rtl="0" algn="l">
              <a:lnSpc>
                <a:spcPct val="90000"/>
              </a:lnSpc>
              <a:spcBef>
                <a:spcPts val="500"/>
              </a:spcBef>
              <a:spcAft>
                <a:spcPts val="0"/>
              </a:spcAft>
              <a:buClr>
                <a:schemeClr val="dk1"/>
              </a:buClr>
              <a:buSzPts val="1000"/>
              <a:buChar char="•"/>
              <a:defRPr/>
            </a:lvl4pPr>
            <a:lvl5pPr indent="-292100" lvl="4" marL="2286000" rtl="0" algn="l">
              <a:lnSpc>
                <a:spcPct val="90000"/>
              </a:lnSpc>
              <a:spcBef>
                <a:spcPts val="500"/>
              </a:spcBef>
              <a:spcAft>
                <a:spcPts val="0"/>
              </a:spcAft>
              <a:buClr>
                <a:schemeClr val="dk1"/>
              </a:buClr>
              <a:buSzPts val="1000"/>
              <a:buChar char="•"/>
              <a:defRPr/>
            </a:lvl5pPr>
            <a:lvl6pPr indent="-292100" lvl="5" marL="2743200" rtl="0" algn="l">
              <a:lnSpc>
                <a:spcPct val="90000"/>
              </a:lnSpc>
              <a:spcBef>
                <a:spcPts val="500"/>
              </a:spcBef>
              <a:spcAft>
                <a:spcPts val="0"/>
              </a:spcAft>
              <a:buClr>
                <a:schemeClr val="dk1"/>
              </a:buClr>
              <a:buSzPts val="1000"/>
              <a:buChar char="•"/>
              <a:defRPr/>
            </a:lvl6pPr>
            <a:lvl7pPr indent="-292100" lvl="6" marL="3200400" rtl="0" algn="l">
              <a:lnSpc>
                <a:spcPct val="90000"/>
              </a:lnSpc>
              <a:spcBef>
                <a:spcPts val="500"/>
              </a:spcBef>
              <a:spcAft>
                <a:spcPts val="0"/>
              </a:spcAft>
              <a:buClr>
                <a:schemeClr val="dk1"/>
              </a:buClr>
              <a:buSzPts val="1000"/>
              <a:buChar char="•"/>
              <a:defRPr/>
            </a:lvl7pPr>
            <a:lvl8pPr indent="-292100" lvl="7" marL="3657600" rtl="0" algn="l">
              <a:lnSpc>
                <a:spcPct val="90000"/>
              </a:lnSpc>
              <a:spcBef>
                <a:spcPts val="500"/>
              </a:spcBef>
              <a:spcAft>
                <a:spcPts val="0"/>
              </a:spcAft>
              <a:buClr>
                <a:schemeClr val="dk1"/>
              </a:buClr>
              <a:buSzPts val="1000"/>
              <a:buChar char="•"/>
              <a:defRPr/>
            </a:lvl8pPr>
            <a:lvl9pPr indent="-292100" lvl="8" marL="4114800" rtl="0" algn="l">
              <a:lnSpc>
                <a:spcPct val="90000"/>
              </a:lnSpc>
              <a:spcBef>
                <a:spcPts val="500"/>
              </a:spcBef>
              <a:spcAft>
                <a:spcPts val="0"/>
              </a:spcAft>
              <a:buClr>
                <a:schemeClr val="dk1"/>
              </a:buClr>
              <a:buSzPts val="1000"/>
              <a:buChar char="•"/>
              <a:defRPr/>
            </a:lvl9pPr>
          </a:lstStyle>
          <a:p/>
        </p:txBody>
      </p:sp>
      <p:sp>
        <p:nvSpPr>
          <p:cNvPr id="67" name="Google Shape;67;p16"/>
          <p:cNvSpPr txBox="1"/>
          <p:nvPr>
            <p:ph type="title"/>
          </p:nvPr>
        </p:nvSpPr>
        <p:spPr>
          <a:xfrm>
            <a:off x="653171" y="353528"/>
            <a:ext cx="4202100" cy="12585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lt1"/>
              </a:buClr>
              <a:buSzPts val="4800"/>
              <a:buFont typeface="Proxima Nova"/>
              <a:buNone/>
              <a:defRPr>
                <a:solidFill>
                  <a:schemeClr val="lt1"/>
                </a:solidFill>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68" name="Google Shape;68;p16"/>
          <p:cNvSpPr txBox="1"/>
          <p:nvPr>
            <p:ph idx="2" type="body"/>
          </p:nvPr>
        </p:nvSpPr>
        <p:spPr>
          <a:xfrm>
            <a:off x="653171" y="1714576"/>
            <a:ext cx="4202100" cy="2442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lt1"/>
              </a:buClr>
              <a:buSzPts val="2100"/>
              <a:buNone/>
              <a:defRPr sz="2100">
                <a:solidFill>
                  <a:schemeClr val="lt1"/>
                </a:solidFill>
                <a:latin typeface="Proxima Nova Semibold"/>
                <a:ea typeface="Proxima Nova Semibold"/>
                <a:cs typeface="Proxima Nova Semibold"/>
                <a:sym typeface="Proxima Nova Semibold"/>
              </a:defRPr>
            </a:lvl1pPr>
            <a:lvl2pPr indent="-292100" lvl="1" marL="914400" rtl="0" algn="l">
              <a:lnSpc>
                <a:spcPct val="90000"/>
              </a:lnSpc>
              <a:spcBef>
                <a:spcPts val="500"/>
              </a:spcBef>
              <a:spcAft>
                <a:spcPts val="0"/>
              </a:spcAft>
              <a:buClr>
                <a:schemeClr val="dk1"/>
              </a:buClr>
              <a:buSzPts val="1000"/>
              <a:buChar char="•"/>
              <a:defRPr/>
            </a:lvl2pPr>
            <a:lvl3pPr indent="-292100" lvl="2" marL="1371600" rtl="0" algn="l">
              <a:lnSpc>
                <a:spcPct val="90000"/>
              </a:lnSpc>
              <a:spcBef>
                <a:spcPts val="500"/>
              </a:spcBef>
              <a:spcAft>
                <a:spcPts val="0"/>
              </a:spcAft>
              <a:buClr>
                <a:schemeClr val="dk1"/>
              </a:buClr>
              <a:buSzPts val="1000"/>
              <a:buChar char="•"/>
              <a:defRPr/>
            </a:lvl3pPr>
            <a:lvl4pPr indent="-292100" lvl="3" marL="1828800" rtl="0" algn="l">
              <a:lnSpc>
                <a:spcPct val="90000"/>
              </a:lnSpc>
              <a:spcBef>
                <a:spcPts val="500"/>
              </a:spcBef>
              <a:spcAft>
                <a:spcPts val="0"/>
              </a:spcAft>
              <a:buClr>
                <a:schemeClr val="dk1"/>
              </a:buClr>
              <a:buSzPts val="1000"/>
              <a:buChar char="•"/>
              <a:defRPr/>
            </a:lvl4pPr>
            <a:lvl5pPr indent="-292100" lvl="4" marL="2286000" rtl="0" algn="l">
              <a:lnSpc>
                <a:spcPct val="90000"/>
              </a:lnSpc>
              <a:spcBef>
                <a:spcPts val="500"/>
              </a:spcBef>
              <a:spcAft>
                <a:spcPts val="0"/>
              </a:spcAft>
              <a:buClr>
                <a:schemeClr val="dk1"/>
              </a:buClr>
              <a:buSzPts val="1000"/>
              <a:buChar char="•"/>
              <a:defRPr/>
            </a:lvl5pPr>
            <a:lvl6pPr indent="-292100" lvl="5" marL="2743200" rtl="0" algn="l">
              <a:lnSpc>
                <a:spcPct val="90000"/>
              </a:lnSpc>
              <a:spcBef>
                <a:spcPts val="500"/>
              </a:spcBef>
              <a:spcAft>
                <a:spcPts val="0"/>
              </a:spcAft>
              <a:buClr>
                <a:schemeClr val="dk1"/>
              </a:buClr>
              <a:buSzPts val="1000"/>
              <a:buChar char="•"/>
              <a:defRPr/>
            </a:lvl6pPr>
            <a:lvl7pPr indent="-292100" lvl="6" marL="3200400" rtl="0" algn="l">
              <a:lnSpc>
                <a:spcPct val="90000"/>
              </a:lnSpc>
              <a:spcBef>
                <a:spcPts val="500"/>
              </a:spcBef>
              <a:spcAft>
                <a:spcPts val="0"/>
              </a:spcAft>
              <a:buClr>
                <a:schemeClr val="dk1"/>
              </a:buClr>
              <a:buSzPts val="1000"/>
              <a:buChar char="•"/>
              <a:defRPr/>
            </a:lvl7pPr>
            <a:lvl8pPr indent="-292100" lvl="7" marL="3657600" rtl="0" algn="l">
              <a:lnSpc>
                <a:spcPct val="90000"/>
              </a:lnSpc>
              <a:spcBef>
                <a:spcPts val="500"/>
              </a:spcBef>
              <a:spcAft>
                <a:spcPts val="0"/>
              </a:spcAft>
              <a:buClr>
                <a:schemeClr val="dk1"/>
              </a:buClr>
              <a:buSzPts val="1000"/>
              <a:buChar char="•"/>
              <a:defRPr/>
            </a:lvl8pPr>
            <a:lvl9pPr indent="-292100" lvl="8" marL="4114800" rtl="0" algn="l">
              <a:lnSpc>
                <a:spcPct val="90000"/>
              </a:lnSpc>
              <a:spcBef>
                <a:spcPts val="500"/>
              </a:spcBef>
              <a:spcAft>
                <a:spcPts val="0"/>
              </a:spcAft>
              <a:buClr>
                <a:schemeClr val="dk1"/>
              </a:buClr>
              <a:buSzPts val="10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y">
  <p:cSld name="Grey">
    <p:spTree>
      <p:nvGrpSpPr>
        <p:cNvPr id="69" name="Shape 69"/>
        <p:cNvGrpSpPr/>
        <p:nvPr/>
      </p:nvGrpSpPr>
      <p:grpSpPr>
        <a:xfrm>
          <a:off x="0" y="0"/>
          <a:ext cx="0" cy="0"/>
          <a:chOff x="0" y="0"/>
          <a:chExt cx="0" cy="0"/>
        </a:xfrm>
      </p:grpSpPr>
      <p:sp>
        <p:nvSpPr>
          <p:cNvPr id="70" name="Google Shape;70;p17"/>
          <p:cNvSpPr/>
          <p:nvPr/>
        </p:nvSpPr>
        <p:spPr>
          <a:xfrm>
            <a:off x="325474" y="260421"/>
            <a:ext cx="8491200" cy="3843000"/>
          </a:xfrm>
          <a:prstGeom prst="rect">
            <a:avLst/>
          </a:prstGeom>
          <a:solidFill>
            <a:schemeClr val="dk1"/>
          </a:solidFill>
          <a:ln>
            <a:noFill/>
          </a:ln>
        </p:spPr>
        <p:txBody>
          <a:bodyPr anchorCtr="0" anchor="ctr" bIns="25750" lIns="51525" spcFirstLastPara="1" rIns="51525" wrap="square" tIns="2575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Proxima Nova"/>
              <a:ea typeface="Proxima Nova"/>
              <a:cs typeface="Proxima Nova"/>
              <a:sym typeface="Proxima Nova"/>
            </a:endParaRPr>
          </a:p>
        </p:txBody>
      </p:sp>
      <p:sp>
        <p:nvSpPr>
          <p:cNvPr id="71" name="Google Shape;71;p17"/>
          <p:cNvSpPr txBox="1"/>
          <p:nvPr>
            <p:ph type="title"/>
          </p:nvPr>
        </p:nvSpPr>
        <p:spPr>
          <a:xfrm>
            <a:off x="653171" y="353528"/>
            <a:ext cx="4202100" cy="12585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lt1"/>
              </a:buClr>
              <a:buSzPts val="4800"/>
              <a:buFont typeface="Proxima Nova"/>
              <a:buNone/>
              <a:defRPr>
                <a:solidFill>
                  <a:schemeClr val="lt1"/>
                </a:solidFill>
              </a:defRPr>
            </a:lvl1pPr>
            <a:lvl2pPr lvl="1" rtl="0" algn="l">
              <a:lnSpc>
                <a:spcPct val="100000"/>
              </a:lnSpc>
              <a:spcBef>
                <a:spcPts val="0"/>
              </a:spcBef>
              <a:spcAft>
                <a:spcPts val="0"/>
              </a:spcAft>
              <a:buSzPts val="800"/>
              <a:buNone/>
              <a:defRPr/>
            </a:lvl2pPr>
            <a:lvl3pPr lvl="2" rtl="0" algn="l">
              <a:lnSpc>
                <a:spcPct val="100000"/>
              </a:lnSpc>
              <a:spcBef>
                <a:spcPts val="0"/>
              </a:spcBef>
              <a:spcAft>
                <a:spcPts val="0"/>
              </a:spcAft>
              <a:buSzPts val="800"/>
              <a:buNone/>
              <a:defRPr/>
            </a:lvl3pPr>
            <a:lvl4pPr lvl="3" rtl="0" algn="l">
              <a:lnSpc>
                <a:spcPct val="100000"/>
              </a:lnSpc>
              <a:spcBef>
                <a:spcPts val="0"/>
              </a:spcBef>
              <a:spcAft>
                <a:spcPts val="0"/>
              </a:spcAft>
              <a:buSzPts val="800"/>
              <a:buNone/>
              <a:defRPr/>
            </a:lvl4pPr>
            <a:lvl5pPr lvl="4" rtl="0" algn="l">
              <a:lnSpc>
                <a:spcPct val="100000"/>
              </a:lnSpc>
              <a:spcBef>
                <a:spcPts val="0"/>
              </a:spcBef>
              <a:spcAft>
                <a:spcPts val="0"/>
              </a:spcAft>
              <a:buSzPts val="800"/>
              <a:buNone/>
              <a:defRPr/>
            </a:lvl5pPr>
            <a:lvl6pPr lvl="5" rtl="0" algn="l">
              <a:lnSpc>
                <a:spcPct val="100000"/>
              </a:lnSpc>
              <a:spcBef>
                <a:spcPts val="0"/>
              </a:spcBef>
              <a:spcAft>
                <a:spcPts val="0"/>
              </a:spcAft>
              <a:buSzPts val="800"/>
              <a:buNone/>
              <a:defRPr/>
            </a:lvl6pPr>
            <a:lvl7pPr lvl="6" rtl="0" algn="l">
              <a:lnSpc>
                <a:spcPct val="100000"/>
              </a:lnSpc>
              <a:spcBef>
                <a:spcPts val="0"/>
              </a:spcBef>
              <a:spcAft>
                <a:spcPts val="0"/>
              </a:spcAft>
              <a:buSzPts val="800"/>
              <a:buNone/>
              <a:defRPr/>
            </a:lvl7pPr>
            <a:lvl8pPr lvl="7" rtl="0" algn="l">
              <a:lnSpc>
                <a:spcPct val="100000"/>
              </a:lnSpc>
              <a:spcBef>
                <a:spcPts val="0"/>
              </a:spcBef>
              <a:spcAft>
                <a:spcPts val="0"/>
              </a:spcAft>
              <a:buSzPts val="800"/>
              <a:buNone/>
              <a:defRPr/>
            </a:lvl8pPr>
            <a:lvl9pPr lvl="8" rtl="0" algn="l">
              <a:lnSpc>
                <a:spcPct val="100000"/>
              </a:lnSpc>
              <a:spcBef>
                <a:spcPts val="0"/>
              </a:spcBef>
              <a:spcAft>
                <a:spcPts val="0"/>
              </a:spcAft>
              <a:buSzPts val="800"/>
              <a:buNone/>
              <a:defRPr/>
            </a:lvl9pPr>
          </a:lstStyle>
          <a:p/>
        </p:txBody>
      </p:sp>
      <p:sp>
        <p:nvSpPr>
          <p:cNvPr id="72" name="Google Shape;72;p17"/>
          <p:cNvSpPr txBox="1"/>
          <p:nvPr>
            <p:ph idx="1" type="body"/>
          </p:nvPr>
        </p:nvSpPr>
        <p:spPr>
          <a:xfrm>
            <a:off x="653171" y="2424591"/>
            <a:ext cx="4239900" cy="15432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lt1"/>
              </a:buClr>
              <a:buSzPts val="1000"/>
              <a:buNone/>
              <a:defRPr>
                <a:solidFill>
                  <a:schemeClr val="lt1"/>
                </a:solidFill>
              </a:defRPr>
            </a:lvl1pPr>
            <a:lvl2pPr indent="-292100" lvl="1" marL="914400" rtl="0" algn="l">
              <a:lnSpc>
                <a:spcPct val="90000"/>
              </a:lnSpc>
              <a:spcBef>
                <a:spcPts val="1000"/>
              </a:spcBef>
              <a:spcAft>
                <a:spcPts val="0"/>
              </a:spcAft>
              <a:buClr>
                <a:schemeClr val="dk1"/>
              </a:buClr>
              <a:buSzPts val="1000"/>
              <a:buChar char="•"/>
              <a:defRPr/>
            </a:lvl2pPr>
            <a:lvl3pPr indent="-292100" lvl="2" marL="1371600" rtl="0" algn="l">
              <a:lnSpc>
                <a:spcPct val="90000"/>
              </a:lnSpc>
              <a:spcBef>
                <a:spcPts val="500"/>
              </a:spcBef>
              <a:spcAft>
                <a:spcPts val="0"/>
              </a:spcAft>
              <a:buClr>
                <a:schemeClr val="dk1"/>
              </a:buClr>
              <a:buSzPts val="1000"/>
              <a:buChar char="•"/>
              <a:defRPr/>
            </a:lvl3pPr>
            <a:lvl4pPr indent="-292100" lvl="3" marL="1828800" rtl="0" algn="l">
              <a:lnSpc>
                <a:spcPct val="90000"/>
              </a:lnSpc>
              <a:spcBef>
                <a:spcPts val="500"/>
              </a:spcBef>
              <a:spcAft>
                <a:spcPts val="0"/>
              </a:spcAft>
              <a:buClr>
                <a:schemeClr val="dk1"/>
              </a:buClr>
              <a:buSzPts val="1000"/>
              <a:buChar char="•"/>
              <a:defRPr/>
            </a:lvl4pPr>
            <a:lvl5pPr indent="-292100" lvl="4" marL="2286000" rtl="0" algn="l">
              <a:lnSpc>
                <a:spcPct val="90000"/>
              </a:lnSpc>
              <a:spcBef>
                <a:spcPts val="500"/>
              </a:spcBef>
              <a:spcAft>
                <a:spcPts val="0"/>
              </a:spcAft>
              <a:buClr>
                <a:schemeClr val="dk1"/>
              </a:buClr>
              <a:buSzPts val="1000"/>
              <a:buChar char="•"/>
              <a:defRPr/>
            </a:lvl5pPr>
            <a:lvl6pPr indent="-292100" lvl="5" marL="2743200" rtl="0" algn="l">
              <a:lnSpc>
                <a:spcPct val="90000"/>
              </a:lnSpc>
              <a:spcBef>
                <a:spcPts val="500"/>
              </a:spcBef>
              <a:spcAft>
                <a:spcPts val="0"/>
              </a:spcAft>
              <a:buClr>
                <a:schemeClr val="dk1"/>
              </a:buClr>
              <a:buSzPts val="1000"/>
              <a:buChar char="•"/>
              <a:defRPr/>
            </a:lvl6pPr>
            <a:lvl7pPr indent="-292100" lvl="6" marL="3200400" rtl="0" algn="l">
              <a:lnSpc>
                <a:spcPct val="90000"/>
              </a:lnSpc>
              <a:spcBef>
                <a:spcPts val="500"/>
              </a:spcBef>
              <a:spcAft>
                <a:spcPts val="0"/>
              </a:spcAft>
              <a:buClr>
                <a:schemeClr val="dk1"/>
              </a:buClr>
              <a:buSzPts val="1000"/>
              <a:buChar char="•"/>
              <a:defRPr/>
            </a:lvl7pPr>
            <a:lvl8pPr indent="-292100" lvl="7" marL="3657600" rtl="0" algn="l">
              <a:lnSpc>
                <a:spcPct val="90000"/>
              </a:lnSpc>
              <a:spcBef>
                <a:spcPts val="500"/>
              </a:spcBef>
              <a:spcAft>
                <a:spcPts val="0"/>
              </a:spcAft>
              <a:buClr>
                <a:schemeClr val="dk1"/>
              </a:buClr>
              <a:buSzPts val="1000"/>
              <a:buChar char="•"/>
              <a:defRPr/>
            </a:lvl8pPr>
            <a:lvl9pPr indent="-292100" lvl="8" marL="4114800" rtl="0" algn="l">
              <a:lnSpc>
                <a:spcPct val="90000"/>
              </a:lnSpc>
              <a:spcBef>
                <a:spcPts val="500"/>
              </a:spcBef>
              <a:spcAft>
                <a:spcPts val="0"/>
              </a:spcAft>
              <a:buClr>
                <a:schemeClr val="dk1"/>
              </a:buClr>
              <a:buSzPts val="1000"/>
              <a:buChar char="•"/>
              <a:defRPr/>
            </a:lvl9pPr>
          </a:lstStyle>
          <a:p/>
        </p:txBody>
      </p:sp>
      <p:sp>
        <p:nvSpPr>
          <p:cNvPr id="73" name="Google Shape;73;p17"/>
          <p:cNvSpPr txBox="1"/>
          <p:nvPr>
            <p:ph idx="2" type="body"/>
          </p:nvPr>
        </p:nvSpPr>
        <p:spPr>
          <a:xfrm>
            <a:off x="652869" y="1714576"/>
            <a:ext cx="4200300" cy="2442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Clr>
                <a:schemeClr val="lt1"/>
              </a:buClr>
              <a:buSzPts val="2100"/>
              <a:buNone/>
              <a:defRPr sz="2100">
                <a:solidFill>
                  <a:schemeClr val="lt1"/>
                </a:solidFill>
                <a:latin typeface="Proxima Nova Semibold"/>
                <a:ea typeface="Proxima Nova Semibold"/>
                <a:cs typeface="Proxima Nova Semibold"/>
                <a:sym typeface="Proxima Nova Semibold"/>
              </a:defRPr>
            </a:lvl1pPr>
            <a:lvl2pPr indent="-292100" lvl="1" marL="914400" rtl="0" algn="l">
              <a:lnSpc>
                <a:spcPct val="90000"/>
              </a:lnSpc>
              <a:spcBef>
                <a:spcPts val="500"/>
              </a:spcBef>
              <a:spcAft>
                <a:spcPts val="0"/>
              </a:spcAft>
              <a:buClr>
                <a:schemeClr val="dk1"/>
              </a:buClr>
              <a:buSzPts val="1000"/>
              <a:buChar char="•"/>
              <a:defRPr/>
            </a:lvl2pPr>
            <a:lvl3pPr indent="-292100" lvl="2" marL="1371600" rtl="0" algn="l">
              <a:lnSpc>
                <a:spcPct val="90000"/>
              </a:lnSpc>
              <a:spcBef>
                <a:spcPts val="500"/>
              </a:spcBef>
              <a:spcAft>
                <a:spcPts val="0"/>
              </a:spcAft>
              <a:buClr>
                <a:schemeClr val="dk1"/>
              </a:buClr>
              <a:buSzPts val="1000"/>
              <a:buChar char="•"/>
              <a:defRPr/>
            </a:lvl3pPr>
            <a:lvl4pPr indent="-292100" lvl="3" marL="1828800" rtl="0" algn="l">
              <a:lnSpc>
                <a:spcPct val="90000"/>
              </a:lnSpc>
              <a:spcBef>
                <a:spcPts val="500"/>
              </a:spcBef>
              <a:spcAft>
                <a:spcPts val="0"/>
              </a:spcAft>
              <a:buClr>
                <a:schemeClr val="dk1"/>
              </a:buClr>
              <a:buSzPts val="1000"/>
              <a:buChar char="•"/>
              <a:defRPr/>
            </a:lvl4pPr>
            <a:lvl5pPr indent="-292100" lvl="4" marL="2286000" rtl="0" algn="l">
              <a:lnSpc>
                <a:spcPct val="90000"/>
              </a:lnSpc>
              <a:spcBef>
                <a:spcPts val="500"/>
              </a:spcBef>
              <a:spcAft>
                <a:spcPts val="0"/>
              </a:spcAft>
              <a:buClr>
                <a:schemeClr val="dk1"/>
              </a:buClr>
              <a:buSzPts val="1000"/>
              <a:buChar char="•"/>
              <a:defRPr/>
            </a:lvl5pPr>
            <a:lvl6pPr indent="-292100" lvl="5" marL="2743200" rtl="0" algn="l">
              <a:lnSpc>
                <a:spcPct val="90000"/>
              </a:lnSpc>
              <a:spcBef>
                <a:spcPts val="500"/>
              </a:spcBef>
              <a:spcAft>
                <a:spcPts val="0"/>
              </a:spcAft>
              <a:buClr>
                <a:schemeClr val="dk1"/>
              </a:buClr>
              <a:buSzPts val="1000"/>
              <a:buChar char="•"/>
              <a:defRPr/>
            </a:lvl6pPr>
            <a:lvl7pPr indent="-292100" lvl="6" marL="3200400" rtl="0" algn="l">
              <a:lnSpc>
                <a:spcPct val="90000"/>
              </a:lnSpc>
              <a:spcBef>
                <a:spcPts val="500"/>
              </a:spcBef>
              <a:spcAft>
                <a:spcPts val="0"/>
              </a:spcAft>
              <a:buClr>
                <a:schemeClr val="dk1"/>
              </a:buClr>
              <a:buSzPts val="1000"/>
              <a:buChar char="•"/>
              <a:defRPr/>
            </a:lvl7pPr>
            <a:lvl8pPr indent="-292100" lvl="7" marL="3657600" rtl="0" algn="l">
              <a:lnSpc>
                <a:spcPct val="90000"/>
              </a:lnSpc>
              <a:spcBef>
                <a:spcPts val="500"/>
              </a:spcBef>
              <a:spcAft>
                <a:spcPts val="0"/>
              </a:spcAft>
              <a:buClr>
                <a:schemeClr val="dk1"/>
              </a:buClr>
              <a:buSzPts val="1000"/>
              <a:buChar char="•"/>
              <a:defRPr/>
            </a:lvl8pPr>
            <a:lvl9pPr indent="-292100" lvl="8" marL="4114800" rtl="0" algn="l">
              <a:lnSpc>
                <a:spcPct val="90000"/>
              </a:lnSpc>
              <a:spcBef>
                <a:spcPts val="500"/>
              </a:spcBef>
              <a:spcAft>
                <a:spcPts val="0"/>
              </a:spcAft>
              <a:buClr>
                <a:schemeClr val="dk1"/>
              </a:buClr>
              <a:buSzPts val="10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4" name="Shape 74"/>
        <p:cNvGrpSpPr/>
        <p:nvPr/>
      </p:nvGrpSpPr>
      <p:grpSpPr>
        <a:xfrm>
          <a:off x="0" y="0"/>
          <a:ext cx="0" cy="0"/>
          <a:chOff x="0" y="0"/>
          <a:chExt cx="0" cy="0"/>
        </a:xfrm>
      </p:grpSpPr>
      <p:sp>
        <p:nvSpPr>
          <p:cNvPr id="75" name="Google Shape;75;p18"/>
          <p:cNvSpPr txBox="1"/>
          <p:nvPr>
            <p:ph type="ctrTitle"/>
          </p:nvPr>
        </p:nvSpPr>
        <p:spPr>
          <a:xfrm>
            <a:off x="311708" y="744575"/>
            <a:ext cx="8520600" cy="2052600"/>
          </a:xfrm>
          <a:prstGeom prst="rect">
            <a:avLst/>
          </a:prstGeom>
        </p:spPr>
        <p:txBody>
          <a:bodyPr anchorCtr="0" anchor="b" bIns="0" lIns="0" spcFirstLastPara="1" rIns="0" wrap="square" tIns="0">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76" name="Google Shape;76;p18"/>
          <p:cNvSpPr txBox="1"/>
          <p:nvPr>
            <p:ph idx="1" type="subTitle"/>
          </p:nvPr>
        </p:nvSpPr>
        <p:spPr>
          <a:xfrm>
            <a:off x="311700" y="2834125"/>
            <a:ext cx="8520600" cy="7926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2800"/>
              <a:buNone/>
              <a:defRPr sz="2800"/>
            </a:lvl1pPr>
            <a:lvl2pPr lvl="1" rtl="0" algn="ctr">
              <a:lnSpc>
                <a:spcPct val="100000"/>
              </a:lnSpc>
              <a:spcBef>
                <a:spcPts val="1000"/>
              </a:spcBef>
              <a:spcAft>
                <a:spcPts val="0"/>
              </a:spcAft>
              <a:buSzPts val="2800"/>
              <a:buNone/>
              <a:defRPr sz="2800"/>
            </a:lvl2pPr>
            <a:lvl3pPr lvl="2" rtl="0" algn="ctr">
              <a:lnSpc>
                <a:spcPct val="100000"/>
              </a:lnSpc>
              <a:spcBef>
                <a:spcPts val="500"/>
              </a:spcBef>
              <a:spcAft>
                <a:spcPts val="0"/>
              </a:spcAft>
              <a:buSzPts val="2800"/>
              <a:buNone/>
              <a:defRPr sz="2800"/>
            </a:lvl3pPr>
            <a:lvl4pPr lvl="3" rtl="0" algn="ctr">
              <a:lnSpc>
                <a:spcPct val="100000"/>
              </a:lnSpc>
              <a:spcBef>
                <a:spcPts val="500"/>
              </a:spcBef>
              <a:spcAft>
                <a:spcPts val="0"/>
              </a:spcAft>
              <a:buSzPts val="2800"/>
              <a:buNone/>
              <a:defRPr sz="2800"/>
            </a:lvl4pPr>
            <a:lvl5pPr lvl="4" rtl="0" algn="ctr">
              <a:lnSpc>
                <a:spcPct val="100000"/>
              </a:lnSpc>
              <a:spcBef>
                <a:spcPts val="500"/>
              </a:spcBef>
              <a:spcAft>
                <a:spcPts val="0"/>
              </a:spcAft>
              <a:buSzPts val="2800"/>
              <a:buNone/>
              <a:defRPr sz="2800"/>
            </a:lvl5pPr>
            <a:lvl6pPr lvl="5" rtl="0" algn="ctr">
              <a:lnSpc>
                <a:spcPct val="100000"/>
              </a:lnSpc>
              <a:spcBef>
                <a:spcPts val="500"/>
              </a:spcBef>
              <a:spcAft>
                <a:spcPts val="0"/>
              </a:spcAft>
              <a:buSzPts val="2800"/>
              <a:buNone/>
              <a:defRPr sz="2800"/>
            </a:lvl6pPr>
            <a:lvl7pPr lvl="6" rtl="0" algn="ctr">
              <a:lnSpc>
                <a:spcPct val="100000"/>
              </a:lnSpc>
              <a:spcBef>
                <a:spcPts val="500"/>
              </a:spcBef>
              <a:spcAft>
                <a:spcPts val="0"/>
              </a:spcAft>
              <a:buSzPts val="2800"/>
              <a:buNone/>
              <a:defRPr sz="2800"/>
            </a:lvl7pPr>
            <a:lvl8pPr lvl="7" rtl="0" algn="ctr">
              <a:lnSpc>
                <a:spcPct val="100000"/>
              </a:lnSpc>
              <a:spcBef>
                <a:spcPts val="500"/>
              </a:spcBef>
              <a:spcAft>
                <a:spcPts val="0"/>
              </a:spcAft>
              <a:buSzPts val="2800"/>
              <a:buNone/>
              <a:defRPr sz="2800"/>
            </a:lvl8pPr>
            <a:lvl9pPr lvl="8" rtl="0" algn="ctr">
              <a:lnSpc>
                <a:spcPct val="100000"/>
              </a:lnSpc>
              <a:spcBef>
                <a:spcPts val="500"/>
              </a:spcBef>
              <a:spcAft>
                <a:spcPts val="0"/>
              </a:spcAft>
              <a:buSzPts val="2800"/>
              <a:buNone/>
              <a:defRPr sz="2800"/>
            </a:lvl9pPr>
          </a:lstStyle>
          <a:p/>
        </p:txBody>
      </p:sp>
      <p:sp>
        <p:nvSpPr>
          <p:cNvPr id="77" name="Google Shape;77;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653171" y="353528"/>
            <a:ext cx="4202100" cy="12585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00"/>
              </a:buClr>
              <a:buSzPts val="4800"/>
              <a:buFont typeface="Proxima Nova"/>
              <a:buNone/>
              <a:defRPr b="1" i="0" sz="4800" u="none" cap="none" strike="noStrike">
                <a:solidFill>
                  <a:srgbClr val="000000"/>
                </a:solidFill>
                <a:latin typeface="Proxima Nova"/>
                <a:ea typeface="Proxima Nova"/>
                <a:cs typeface="Proxima Nova"/>
                <a:sym typeface="Proxima Nova"/>
              </a:defRPr>
            </a:lvl1pPr>
            <a:lvl2pPr lvl="1" marR="0" rtl="0" algn="l">
              <a:lnSpc>
                <a:spcPct val="100000"/>
              </a:lnSpc>
              <a:spcBef>
                <a:spcPts val="0"/>
              </a:spcBef>
              <a:spcAft>
                <a:spcPts val="0"/>
              </a:spcAft>
              <a:buClr>
                <a:srgbClr val="000000"/>
              </a:buClr>
              <a:buSzPts val="800"/>
              <a:buFont typeface="Arial"/>
              <a:buNone/>
              <a:defRPr b="0" i="0" sz="10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800"/>
              <a:buFont typeface="Arial"/>
              <a:buNone/>
              <a:defRPr b="0" i="0" sz="10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800"/>
              <a:buFont typeface="Arial"/>
              <a:buNone/>
              <a:defRPr b="0" i="0" sz="10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800"/>
              <a:buFont typeface="Arial"/>
              <a:buNone/>
              <a:defRPr b="0" i="0" sz="10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800"/>
              <a:buFont typeface="Arial"/>
              <a:buNone/>
              <a:defRPr b="0" i="0" sz="10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800"/>
              <a:buFont typeface="Arial"/>
              <a:buNone/>
              <a:defRPr b="0" i="0" sz="10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800"/>
              <a:buFont typeface="Arial"/>
              <a:buNone/>
              <a:defRPr b="0" i="0" sz="10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800"/>
              <a:buFont typeface="Arial"/>
              <a:buNone/>
              <a:defRPr b="0" i="0" sz="1000" u="none" cap="none" strike="noStrike">
                <a:solidFill>
                  <a:srgbClr val="000000"/>
                </a:solidFill>
                <a:latin typeface="Arial"/>
                <a:ea typeface="Arial"/>
                <a:cs typeface="Arial"/>
                <a:sym typeface="Arial"/>
              </a:defRPr>
            </a:lvl9pPr>
          </a:lstStyle>
          <a:p/>
        </p:txBody>
      </p:sp>
      <p:sp>
        <p:nvSpPr>
          <p:cNvPr id="52" name="Google Shape;52;p13"/>
          <p:cNvSpPr txBox="1"/>
          <p:nvPr>
            <p:ph idx="1" type="body"/>
          </p:nvPr>
        </p:nvSpPr>
        <p:spPr>
          <a:xfrm>
            <a:off x="653171" y="2424591"/>
            <a:ext cx="4202100" cy="17724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000000"/>
              </a:buClr>
              <a:buSzPts val="1000"/>
              <a:buFont typeface="Arial"/>
              <a:buNone/>
              <a:defRPr b="0" i="0" sz="1000" u="none" cap="none" strike="noStrike">
                <a:solidFill>
                  <a:srgbClr val="000000"/>
                </a:solidFill>
                <a:latin typeface="Proxima Nova"/>
                <a:ea typeface="Proxima Nova"/>
                <a:cs typeface="Proxima Nova"/>
                <a:sym typeface="Proxima Nova"/>
              </a:defRPr>
            </a:lvl1pPr>
            <a:lvl2pPr indent="-368300" lvl="1" marL="914400" marR="0" rtl="0" algn="l">
              <a:lnSpc>
                <a:spcPct val="90000"/>
              </a:lnSpc>
              <a:spcBef>
                <a:spcPts val="1000"/>
              </a:spcBef>
              <a:spcAft>
                <a:spcPts val="0"/>
              </a:spcAft>
              <a:buClr>
                <a:schemeClr val="dk1"/>
              </a:buClr>
              <a:buSzPts val="2200"/>
              <a:buFont typeface="Arial"/>
              <a:buChar char="•"/>
              <a:defRPr b="0" i="0" sz="2200" u="none" cap="none" strike="noStrike">
                <a:solidFill>
                  <a:schemeClr val="dk1"/>
                </a:solidFill>
                <a:latin typeface="Proxima Nova"/>
                <a:ea typeface="Proxima Nova"/>
                <a:cs typeface="Proxima Nova"/>
                <a:sym typeface="Proxima Nova"/>
              </a:defRPr>
            </a:lvl2pPr>
            <a:lvl3pPr indent="-349250" lvl="2" marL="1371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Proxima Nova"/>
                <a:ea typeface="Proxima Nova"/>
                <a:cs typeface="Proxima Nova"/>
                <a:sym typeface="Proxima Nova"/>
              </a:defRPr>
            </a:lvl3pPr>
            <a:lvl4pPr indent="-336550" lvl="3" marL="1828800" marR="0" rtl="0" algn="l">
              <a:lnSpc>
                <a:spcPct val="90000"/>
              </a:lnSpc>
              <a:spcBef>
                <a:spcPts val="500"/>
              </a:spcBef>
              <a:spcAft>
                <a:spcPts val="0"/>
              </a:spcAft>
              <a:buClr>
                <a:schemeClr val="dk1"/>
              </a:buClr>
              <a:buSzPts val="1700"/>
              <a:buFont typeface="Arial"/>
              <a:buChar char="•"/>
              <a:defRPr b="0" i="0" sz="1700" u="none" cap="none" strike="noStrike">
                <a:solidFill>
                  <a:schemeClr val="dk1"/>
                </a:solidFill>
                <a:latin typeface="Proxima Nova"/>
                <a:ea typeface="Proxima Nova"/>
                <a:cs typeface="Proxima Nova"/>
                <a:sym typeface="Proxima Nova"/>
              </a:defRPr>
            </a:lvl4pPr>
            <a:lvl5pPr indent="-336550" lvl="4" marL="2286000" marR="0" rtl="0" algn="l">
              <a:lnSpc>
                <a:spcPct val="90000"/>
              </a:lnSpc>
              <a:spcBef>
                <a:spcPts val="500"/>
              </a:spcBef>
              <a:spcAft>
                <a:spcPts val="0"/>
              </a:spcAft>
              <a:buClr>
                <a:schemeClr val="dk1"/>
              </a:buClr>
              <a:buSzPts val="1700"/>
              <a:buFont typeface="Arial"/>
              <a:buChar char="•"/>
              <a:defRPr b="0" i="0" sz="1700" u="none" cap="none" strike="noStrike">
                <a:solidFill>
                  <a:schemeClr val="dk1"/>
                </a:solidFill>
                <a:latin typeface="Proxima Nova"/>
                <a:ea typeface="Proxima Nova"/>
                <a:cs typeface="Proxima Nova"/>
                <a:sym typeface="Proxima Nova"/>
              </a:defRPr>
            </a:lvl5pPr>
            <a:lvl6pPr indent="-336550" lvl="5" marL="2743200" marR="0" rtl="0" algn="l">
              <a:lnSpc>
                <a:spcPct val="90000"/>
              </a:lnSpc>
              <a:spcBef>
                <a:spcPts val="500"/>
              </a:spcBef>
              <a:spcAft>
                <a:spcPts val="0"/>
              </a:spcAft>
              <a:buClr>
                <a:schemeClr val="dk1"/>
              </a:buClr>
              <a:buSzPts val="1700"/>
              <a:buFont typeface="Arial"/>
              <a:buChar char="•"/>
              <a:defRPr b="0" i="0" sz="1700" u="none" cap="none" strike="noStrike">
                <a:solidFill>
                  <a:schemeClr val="dk1"/>
                </a:solidFill>
                <a:latin typeface="Proxima Nova"/>
                <a:ea typeface="Proxima Nova"/>
                <a:cs typeface="Proxima Nova"/>
                <a:sym typeface="Proxima Nova"/>
              </a:defRPr>
            </a:lvl6pPr>
            <a:lvl7pPr indent="-336550" lvl="6" marL="3200400" marR="0" rtl="0" algn="l">
              <a:lnSpc>
                <a:spcPct val="90000"/>
              </a:lnSpc>
              <a:spcBef>
                <a:spcPts val="500"/>
              </a:spcBef>
              <a:spcAft>
                <a:spcPts val="0"/>
              </a:spcAft>
              <a:buClr>
                <a:schemeClr val="dk1"/>
              </a:buClr>
              <a:buSzPts val="1700"/>
              <a:buFont typeface="Arial"/>
              <a:buChar char="•"/>
              <a:defRPr b="0" i="0" sz="1700" u="none" cap="none" strike="noStrike">
                <a:solidFill>
                  <a:schemeClr val="dk1"/>
                </a:solidFill>
                <a:latin typeface="Proxima Nova"/>
                <a:ea typeface="Proxima Nova"/>
                <a:cs typeface="Proxima Nova"/>
                <a:sym typeface="Proxima Nova"/>
              </a:defRPr>
            </a:lvl7pPr>
            <a:lvl8pPr indent="-336550" lvl="7" marL="3657600" marR="0" rtl="0" algn="l">
              <a:lnSpc>
                <a:spcPct val="90000"/>
              </a:lnSpc>
              <a:spcBef>
                <a:spcPts val="500"/>
              </a:spcBef>
              <a:spcAft>
                <a:spcPts val="0"/>
              </a:spcAft>
              <a:buClr>
                <a:schemeClr val="dk1"/>
              </a:buClr>
              <a:buSzPts val="1700"/>
              <a:buFont typeface="Arial"/>
              <a:buChar char="•"/>
              <a:defRPr b="0" i="0" sz="1700" u="none" cap="none" strike="noStrike">
                <a:solidFill>
                  <a:schemeClr val="dk1"/>
                </a:solidFill>
                <a:latin typeface="Proxima Nova"/>
                <a:ea typeface="Proxima Nova"/>
                <a:cs typeface="Proxima Nova"/>
                <a:sym typeface="Proxima Nova"/>
              </a:defRPr>
            </a:lvl8pPr>
            <a:lvl9pPr indent="-336550" lvl="8" marL="4114800" marR="0" rtl="0" algn="l">
              <a:lnSpc>
                <a:spcPct val="90000"/>
              </a:lnSpc>
              <a:spcBef>
                <a:spcPts val="500"/>
              </a:spcBef>
              <a:spcAft>
                <a:spcPts val="0"/>
              </a:spcAft>
              <a:buClr>
                <a:schemeClr val="dk1"/>
              </a:buClr>
              <a:buSzPts val="1700"/>
              <a:buFont typeface="Arial"/>
              <a:buChar char="•"/>
              <a:defRPr b="0" i="0" sz="1700" u="none" cap="none" strike="noStrike">
                <a:solidFill>
                  <a:schemeClr val="dk1"/>
                </a:solidFill>
                <a:latin typeface="Proxima Nova"/>
                <a:ea typeface="Proxima Nova"/>
                <a:cs typeface="Proxima Nova"/>
                <a:sym typeface="Proxima Nova"/>
              </a:defRPr>
            </a:lvl9pPr>
          </a:lstStyle>
          <a:p/>
        </p:txBody>
      </p:sp>
      <p:pic>
        <p:nvPicPr>
          <p:cNvPr id="53" name="Google Shape;53;p13"/>
          <p:cNvPicPr preferRelativeResize="0"/>
          <p:nvPr/>
        </p:nvPicPr>
        <p:blipFill rotWithShape="1">
          <a:blip r:embed="rId1">
            <a:alphaModFix/>
          </a:blip>
          <a:srcRect b="0" l="0" r="0" t="0"/>
          <a:stretch/>
        </p:blipFill>
        <p:spPr>
          <a:xfrm>
            <a:off x="6988514" y="4322392"/>
            <a:ext cx="1620778" cy="58064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9" r:id="rId2"/>
    <p:sldLayoutId id="2147483660" r:id="rId3"/>
    <p:sldLayoutId id="2147483661" r:id="rId4"/>
    <p:sldLayoutId id="2147483662" r:id="rId5"/>
    <p:sldLayoutId id="2147483663"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05">
          <p15:clr>
            <a:srgbClr val="F26B43"/>
          </p15:clr>
        </p15:guide>
        <p15:guide id="2" orient="horz" pos="164">
          <p15:clr>
            <a:srgbClr val="F26B43"/>
          </p15:clr>
        </p15:guide>
        <p15:guide id="3" pos="5555">
          <p15:clr>
            <a:srgbClr val="F26B43"/>
          </p15:clr>
        </p15:guide>
        <p15:guide id="4" orient="horz" pos="3076">
          <p15:clr>
            <a:srgbClr val="F26B43"/>
          </p15:clr>
        </p15:guide>
        <p15:guide id="5" orient="horz" pos="326">
          <p15:clr>
            <a:srgbClr val="F26B43"/>
          </p15:clr>
        </p15:guide>
        <p15:guide id="6" pos="411">
          <p15:clr>
            <a:srgbClr val="F26B43"/>
          </p15:clr>
        </p15:guide>
        <p15:guide id="7" pos="845">
          <p15:clr>
            <a:srgbClr val="F26B43"/>
          </p15:clr>
        </p15:guide>
        <p15:guide id="8" pos="925">
          <p15:clr>
            <a:srgbClr val="F26B43"/>
          </p15:clr>
        </p15:guide>
        <p15:guide id="9" pos="1645">
          <p15:clr>
            <a:srgbClr val="F26B43"/>
          </p15:clr>
        </p15:guide>
        <p15:guide id="10" pos="1564">
          <p15:clr>
            <a:srgbClr val="F26B43"/>
          </p15:clr>
        </p15:guide>
        <p15:guide id="11" pos="3061">
          <p15:clr>
            <a:srgbClr val="F26B43"/>
          </p15:clr>
        </p15:guide>
        <p15:guide id="12" orient="horz" pos="2739">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image" Target="../media/image11.png"/><Relationship Id="rId4" Type="http://schemas.openxmlformats.org/officeDocument/2006/relationships/image" Target="../media/image30.png"/><Relationship Id="rId5" Type="http://schemas.openxmlformats.org/officeDocument/2006/relationships/hyperlink" Target="https://www.facebook.com/VolunteerCentreSutton" TargetMode="External"/><Relationship Id="rId6" Type="http://schemas.openxmlformats.org/officeDocument/2006/relationships/image" Target="../media/image12.png"/><Relationship Id="rId7"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xml"/><Relationship Id="rId3" Type="http://schemas.openxmlformats.org/officeDocument/2006/relationships/image" Target="../media/image19.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xml"/><Relationship Id="rId3" Type="http://schemas.openxmlformats.org/officeDocument/2006/relationships/image" Target="../media/image11.png"/><Relationship Id="rId4" Type="http://schemas.openxmlformats.org/officeDocument/2006/relationships/image" Target="../media/image31.png"/><Relationship Id="rId5"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2.xml"/><Relationship Id="rId3" Type="http://schemas.openxmlformats.org/officeDocument/2006/relationships/image" Target="../media/image23.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3.xml"/><Relationship Id="rId3" Type="http://schemas.openxmlformats.org/officeDocument/2006/relationships/image" Target="../media/image25.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4.xml"/><Relationship Id="rId3" Type="http://schemas.openxmlformats.org/officeDocument/2006/relationships/image" Target="../media/image26.png"/><Relationship Id="rId4" Type="http://schemas.openxmlformats.org/officeDocument/2006/relationships/image" Target="../media/image11.png"/><Relationship Id="rId5" Type="http://schemas.openxmlformats.org/officeDocument/2006/relationships/hyperlink" Target="https://thenounproject.com/icon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14.png"/><Relationship Id="rId6"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xml"/><Relationship Id="rId3" Type="http://schemas.openxmlformats.org/officeDocument/2006/relationships/hyperlink" Target="https://vcsutton.org.uk/young-commissioners/" TargetMode="External"/><Relationship Id="rId4" Type="http://schemas.openxmlformats.org/officeDocument/2006/relationships/hyperlink" Target="https://vcsutton.org.uk/inspiration/over-80-young-people-attend-su/" TargetMode="External"/><Relationship Id="rId5" Type="http://schemas.openxmlformats.org/officeDocument/2006/relationships/hyperlink" Target="https://www.facebook.com/VolunteerCentreSutton" TargetMode="External"/><Relationship Id="rId6" Type="http://schemas.openxmlformats.org/officeDocument/2006/relationships/image" Target="../media/image11.png"/><Relationship Id="rId7"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3.png"/><Relationship Id="rId6"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13.png"/><Relationship Id="rId6"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21.png"/><Relationship Id="rId5" Type="http://schemas.openxmlformats.org/officeDocument/2006/relationships/image" Target="../media/image17.png"/><Relationship Id="rId6"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7.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xml"/><Relationship Id="rId3" Type="http://schemas.openxmlformats.org/officeDocument/2006/relationships/image" Target="../media/image24.png"/><Relationship Id="rId4" Type="http://schemas.openxmlformats.org/officeDocument/2006/relationships/image" Target="../media/image16.png"/><Relationship Id="rId5" Type="http://schemas.openxmlformats.org/officeDocument/2006/relationships/image" Target="../media/image20.png"/><Relationship Id="rId6"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xml"/><Relationship Id="rId3" Type="http://schemas.openxmlformats.org/officeDocument/2006/relationships/image" Target="../media/image18.png"/><Relationship Id="rId4" Type="http://schemas.openxmlformats.org/officeDocument/2006/relationships/image" Target="../media/image11.png"/><Relationship Id="rId5"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9"/>
          <p:cNvSpPr txBox="1"/>
          <p:nvPr>
            <p:ph type="title"/>
          </p:nvPr>
        </p:nvSpPr>
        <p:spPr>
          <a:xfrm>
            <a:off x="653171" y="353528"/>
            <a:ext cx="4202100" cy="1258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sz="4000"/>
              <a:t>Sutton Youth Summit</a:t>
            </a:r>
            <a:endParaRPr sz="4000"/>
          </a:p>
        </p:txBody>
      </p:sp>
      <p:sp>
        <p:nvSpPr>
          <p:cNvPr id="83" name="Google Shape;83;p19"/>
          <p:cNvSpPr txBox="1"/>
          <p:nvPr>
            <p:ph idx="1" type="body"/>
          </p:nvPr>
        </p:nvSpPr>
        <p:spPr>
          <a:xfrm>
            <a:off x="652869" y="1714576"/>
            <a:ext cx="4200300" cy="244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sz="2300"/>
              <a:t>Cost of Living Survey</a:t>
            </a:r>
            <a:endParaRPr sz="2300"/>
          </a:p>
        </p:txBody>
      </p:sp>
      <p:sp>
        <p:nvSpPr>
          <p:cNvPr id="84" name="Google Shape;84;p19"/>
          <p:cNvSpPr txBox="1"/>
          <p:nvPr>
            <p:ph idx="2" type="body"/>
          </p:nvPr>
        </p:nvSpPr>
        <p:spPr>
          <a:xfrm>
            <a:off x="653171" y="2424591"/>
            <a:ext cx="4206900" cy="1543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en-GB" sz="1400"/>
              <a:t>November</a:t>
            </a:r>
            <a:r>
              <a:rPr b="1" lang="en-GB" sz="1400"/>
              <a:t> 2023</a:t>
            </a:r>
            <a:br>
              <a:rPr b="1" lang="en-GB" sz="1400"/>
            </a:br>
            <a:r>
              <a:rPr b="1" lang="en-GB" sz="1400"/>
              <a:t> </a:t>
            </a:r>
            <a:br>
              <a:rPr b="1" lang="en-GB" sz="1400"/>
            </a:br>
            <a:r>
              <a:rPr lang="en-GB" sz="1400"/>
              <a:t>(analysis conducted in Jan 24)</a:t>
            </a:r>
            <a:endParaRPr sz="1400"/>
          </a:p>
        </p:txBody>
      </p:sp>
      <p:pic>
        <p:nvPicPr>
          <p:cNvPr id="85" name="Google Shape;85;p19"/>
          <p:cNvPicPr preferRelativeResize="0"/>
          <p:nvPr/>
        </p:nvPicPr>
        <p:blipFill>
          <a:blip r:embed="rId3">
            <a:alphaModFix/>
          </a:blip>
          <a:stretch>
            <a:fillRect/>
          </a:stretch>
        </p:blipFill>
        <p:spPr>
          <a:xfrm>
            <a:off x="389075" y="4347750"/>
            <a:ext cx="1904394" cy="536100"/>
          </a:xfrm>
          <a:prstGeom prst="rect">
            <a:avLst/>
          </a:prstGeom>
          <a:noFill/>
          <a:ln>
            <a:noFill/>
          </a:ln>
        </p:spPr>
      </p:pic>
      <p:pic>
        <p:nvPicPr>
          <p:cNvPr id="86" name="Google Shape;86;p19"/>
          <p:cNvPicPr preferRelativeResize="0"/>
          <p:nvPr/>
        </p:nvPicPr>
        <p:blipFill>
          <a:blip r:embed="rId4">
            <a:alphaModFix/>
          </a:blip>
          <a:stretch>
            <a:fillRect/>
          </a:stretch>
        </p:blipFill>
        <p:spPr>
          <a:xfrm>
            <a:off x="4413496" y="517774"/>
            <a:ext cx="3683953" cy="2444549"/>
          </a:xfrm>
          <a:prstGeom prst="rect">
            <a:avLst/>
          </a:prstGeom>
          <a:noFill/>
          <a:ln>
            <a:noFill/>
          </a:ln>
        </p:spPr>
      </p:pic>
      <p:sp>
        <p:nvSpPr>
          <p:cNvPr id="87" name="Google Shape;87;p19"/>
          <p:cNvSpPr txBox="1"/>
          <p:nvPr/>
        </p:nvSpPr>
        <p:spPr>
          <a:xfrm>
            <a:off x="4315538" y="2869700"/>
            <a:ext cx="3392700" cy="41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GB" sz="900">
                <a:solidFill>
                  <a:schemeClr val="dk1"/>
                </a:solidFill>
                <a:latin typeface="Proxima Nova"/>
                <a:ea typeface="Proxima Nova"/>
                <a:cs typeface="Proxima Nova"/>
                <a:sym typeface="Proxima Nova"/>
              </a:rPr>
              <a:t>Young Commissioners at the 2023 Sutton Youth Summit.</a:t>
            </a:r>
            <a:endParaRPr i="1" sz="900">
              <a:solidFill>
                <a:schemeClr val="dk1"/>
              </a:solidFill>
              <a:latin typeface="Proxima Nova"/>
              <a:ea typeface="Proxima Nova"/>
              <a:cs typeface="Proxima Nova"/>
              <a:sym typeface="Proxima Nova"/>
            </a:endParaRPr>
          </a:p>
          <a:p>
            <a:pPr indent="0" lvl="0" marL="0" rtl="0" algn="l">
              <a:spcBef>
                <a:spcPts val="0"/>
              </a:spcBef>
              <a:spcAft>
                <a:spcPts val="0"/>
              </a:spcAft>
              <a:buNone/>
            </a:pPr>
            <a:r>
              <a:rPr i="1" lang="en-GB" sz="900">
                <a:solidFill>
                  <a:schemeClr val="dk1"/>
                </a:solidFill>
                <a:latin typeface="Proxima Nova"/>
                <a:ea typeface="Proxima Nova"/>
                <a:cs typeface="Proxima Nova"/>
                <a:sym typeface="Proxima Nova"/>
              </a:rPr>
              <a:t>Photo from </a:t>
            </a:r>
            <a:r>
              <a:rPr i="1" lang="en-GB" sz="900" u="sng">
                <a:solidFill>
                  <a:schemeClr val="hlink"/>
                </a:solidFill>
                <a:latin typeface="Proxima Nova"/>
                <a:ea typeface="Proxima Nova"/>
                <a:cs typeface="Proxima Nova"/>
                <a:sym typeface="Proxima Nova"/>
                <a:hlinkClick r:id="rId5"/>
              </a:rPr>
              <a:t>Volunteer Centre Sutton Facebook</a:t>
            </a:r>
            <a:r>
              <a:rPr i="1" lang="en-GB" sz="900">
                <a:solidFill>
                  <a:schemeClr val="dk1"/>
                </a:solidFill>
                <a:latin typeface="Proxima Nova"/>
                <a:ea typeface="Proxima Nova"/>
                <a:cs typeface="Proxima Nova"/>
                <a:sym typeface="Proxima Nova"/>
              </a:rPr>
              <a:t> </a:t>
            </a:r>
            <a:endParaRPr i="1" sz="900">
              <a:latin typeface="Proxima Nova"/>
              <a:ea typeface="Proxima Nova"/>
              <a:cs typeface="Proxima Nova"/>
              <a:sym typeface="Proxima Nova"/>
            </a:endParaRPr>
          </a:p>
        </p:txBody>
      </p:sp>
      <p:pic>
        <p:nvPicPr>
          <p:cNvPr id="88" name="Google Shape;88;p19"/>
          <p:cNvPicPr preferRelativeResize="0"/>
          <p:nvPr/>
        </p:nvPicPr>
        <p:blipFill>
          <a:blip r:embed="rId6">
            <a:alphaModFix/>
          </a:blip>
          <a:stretch>
            <a:fillRect/>
          </a:stretch>
        </p:blipFill>
        <p:spPr>
          <a:xfrm>
            <a:off x="2430350" y="4471950"/>
            <a:ext cx="2332404" cy="411900"/>
          </a:xfrm>
          <a:prstGeom prst="rect">
            <a:avLst/>
          </a:prstGeom>
          <a:noFill/>
          <a:ln>
            <a:noFill/>
          </a:ln>
        </p:spPr>
      </p:pic>
      <p:pic>
        <p:nvPicPr>
          <p:cNvPr id="89" name="Google Shape;89;p19"/>
          <p:cNvPicPr preferRelativeResize="0"/>
          <p:nvPr/>
        </p:nvPicPr>
        <p:blipFill>
          <a:blip r:embed="rId7">
            <a:alphaModFix/>
          </a:blip>
          <a:stretch>
            <a:fillRect/>
          </a:stretch>
        </p:blipFill>
        <p:spPr>
          <a:xfrm>
            <a:off x="5147199" y="4266463"/>
            <a:ext cx="1312675" cy="6986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28"/>
          <p:cNvSpPr txBox="1"/>
          <p:nvPr>
            <p:ph idx="4294967295" type="title"/>
          </p:nvPr>
        </p:nvSpPr>
        <p:spPr>
          <a:xfrm>
            <a:off x="311700" y="260425"/>
            <a:ext cx="8320500" cy="572700"/>
          </a:xfrm>
          <a:prstGeom prst="rect">
            <a:avLst/>
          </a:prstGeom>
        </p:spPr>
        <p:txBody>
          <a:bodyPr anchorCtr="0" anchor="t" bIns="0" lIns="0" spcFirstLastPara="1" rIns="0" wrap="square" tIns="0">
            <a:noAutofit/>
          </a:bodyPr>
          <a:lstStyle/>
          <a:p>
            <a:pPr indent="0" lvl="0" marL="0" rtl="0" algn="l">
              <a:spcBef>
                <a:spcPts val="0"/>
              </a:spcBef>
              <a:spcAft>
                <a:spcPts val="0"/>
              </a:spcAft>
              <a:buSzPts val="990"/>
              <a:buNone/>
            </a:pPr>
            <a:r>
              <a:rPr lang="en-GB" sz="2400">
                <a:solidFill>
                  <a:srgbClr val="008D71"/>
                </a:solidFill>
              </a:rPr>
              <a:t>Young people feel local</a:t>
            </a:r>
            <a:r>
              <a:rPr b="1" lang="en-GB" sz="2400">
                <a:solidFill>
                  <a:srgbClr val="008D71"/>
                </a:solidFill>
                <a:latin typeface="Proxima Nova"/>
                <a:ea typeface="Proxima Nova"/>
                <a:cs typeface="Proxima Nova"/>
                <a:sym typeface="Proxima Nova"/>
              </a:rPr>
              <a:t> </a:t>
            </a:r>
            <a:r>
              <a:rPr b="1" lang="en-GB" sz="2400">
                <a:solidFill>
                  <a:srgbClr val="008D71"/>
                </a:solidFill>
                <a:latin typeface="Proxima Nova"/>
                <a:ea typeface="Proxima Nova"/>
                <a:cs typeface="Proxima Nova"/>
                <a:sym typeface="Proxima Nova"/>
              </a:rPr>
              <a:t>government and community leaders </a:t>
            </a:r>
            <a:r>
              <a:rPr lang="en-GB" sz="2400">
                <a:solidFill>
                  <a:srgbClr val="008D71"/>
                </a:solidFill>
              </a:rPr>
              <a:t>could provide more support for the essentials.</a:t>
            </a:r>
            <a:r>
              <a:rPr lang="en-GB" sz="2100">
                <a:solidFill>
                  <a:srgbClr val="008D71"/>
                </a:solidFill>
              </a:rPr>
              <a:t> </a:t>
            </a:r>
            <a:endParaRPr sz="2100">
              <a:solidFill>
                <a:srgbClr val="008D71"/>
              </a:solidFill>
            </a:endParaRPr>
          </a:p>
        </p:txBody>
      </p:sp>
      <p:sp>
        <p:nvSpPr>
          <p:cNvPr id="204" name="Google Shape;204;p28"/>
          <p:cNvSpPr txBox="1"/>
          <p:nvPr>
            <p:ph idx="4294967295" type="body"/>
          </p:nvPr>
        </p:nvSpPr>
        <p:spPr>
          <a:xfrm>
            <a:off x="598688" y="1094775"/>
            <a:ext cx="4451100" cy="33588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sz="1400">
                <a:solidFill>
                  <a:srgbClr val="444746"/>
                </a:solidFill>
              </a:rPr>
              <a:t>Many y</a:t>
            </a:r>
            <a:r>
              <a:rPr lang="en-GB" sz="1400">
                <a:solidFill>
                  <a:srgbClr val="444746"/>
                </a:solidFill>
              </a:rPr>
              <a:t>oung people’s suggestions focused on making essentials more affordable and accessible. Including:</a:t>
            </a:r>
            <a:endParaRPr sz="1400">
              <a:solidFill>
                <a:srgbClr val="444746"/>
              </a:solidFill>
            </a:endParaRPr>
          </a:p>
          <a:p>
            <a:pPr indent="0" lvl="0" marL="0" rtl="0" algn="l">
              <a:spcBef>
                <a:spcPts val="0"/>
              </a:spcBef>
              <a:spcAft>
                <a:spcPts val="0"/>
              </a:spcAft>
              <a:buNone/>
            </a:pPr>
            <a:r>
              <a:t/>
            </a:r>
            <a:endParaRPr>
              <a:solidFill>
                <a:srgbClr val="444746"/>
              </a:solidFill>
            </a:endParaRPr>
          </a:p>
          <a:p>
            <a:pPr indent="-317500" lvl="0" marL="457200" rtl="0" algn="l">
              <a:spcBef>
                <a:spcPts val="0"/>
              </a:spcBef>
              <a:spcAft>
                <a:spcPts val="0"/>
              </a:spcAft>
              <a:buClr>
                <a:srgbClr val="444746"/>
              </a:buClr>
              <a:buSzPts val="1400"/>
              <a:buChar char="●"/>
            </a:pPr>
            <a:r>
              <a:rPr b="1" lang="en-GB" sz="1400">
                <a:solidFill>
                  <a:srgbClr val="444746"/>
                </a:solidFill>
              </a:rPr>
              <a:t>reduce the cost of essentials</a:t>
            </a:r>
            <a:r>
              <a:rPr lang="en-GB" sz="1400">
                <a:solidFill>
                  <a:srgbClr val="444746"/>
                </a:solidFill>
              </a:rPr>
              <a:t> like food, energy, housing, and transport.</a:t>
            </a:r>
            <a:r>
              <a:rPr lang="en-GB" sz="1400">
                <a:solidFill>
                  <a:srgbClr val="444746"/>
                </a:solidFill>
              </a:rPr>
              <a:t> For local government / community groups, this could mean advocating for change at a national level to help </a:t>
            </a:r>
            <a:r>
              <a:rPr lang="en-GB" sz="1400">
                <a:solidFill>
                  <a:srgbClr val="444746"/>
                </a:solidFill>
              </a:rPr>
              <a:t>achieve</a:t>
            </a:r>
            <a:r>
              <a:rPr lang="en-GB" sz="1400">
                <a:solidFill>
                  <a:srgbClr val="444746"/>
                </a:solidFill>
              </a:rPr>
              <a:t> this. </a:t>
            </a:r>
            <a:endParaRPr sz="1400">
              <a:solidFill>
                <a:srgbClr val="444746"/>
              </a:solidFill>
            </a:endParaRPr>
          </a:p>
          <a:p>
            <a:pPr indent="0" lvl="0" marL="457200" rtl="0" algn="l">
              <a:spcBef>
                <a:spcPts val="0"/>
              </a:spcBef>
              <a:spcAft>
                <a:spcPts val="0"/>
              </a:spcAft>
              <a:buNone/>
            </a:pPr>
            <a:r>
              <a:t/>
            </a:r>
            <a:endParaRPr sz="1400">
              <a:solidFill>
                <a:srgbClr val="444746"/>
              </a:solidFill>
            </a:endParaRPr>
          </a:p>
          <a:p>
            <a:pPr indent="-317500" lvl="0" marL="457200" rtl="0" algn="l">
              <a:spcBef>
                <a:spcPts val="0"/>
              </a:spcBef>
              <a:spcAft>
                <a:spcPts val="0"/>
              </a:spcAft>
              <a:buClr>
                <a:srgbClr val="444746"/>
              </a:buClr>
              <a:buSzPts val="1400"/>
              <a:buChar char="●"/>
            </a:pPr>
            <a:r>
              <a:rPr b="1" lang="en-GB" sz="1400">
                <a:solidFill>
                  <a:srgbClr val="444746"/>
                </a:solidFill>
              </a:rPr>
              <a:t>help ease pressure on family budgets </a:t>
            </a:r>
            <a:r>
              <a:rPr lang="en-GB" sz="1400">
                <a:solidFill>
                  <a:srgbClr val="444746"/>
                </a:solidFill>
              </a:rPr>
              <a:t>by providing more financial support, including for things like leisure activities and school supplies.</a:t>
            </a:r>
            <a:endParaRPr sz="1400">
              <a:solidFill>
                <a:srgbClr val="444746"/>
              </a:solidFill>
            </a:endParaRPr>
          </a:p>
          <a:p>
            <a:pPr indent="0" lvl="0" marL="457200" rtl="0" algn="l">
              <a:spcBef>
                <a:spcPts val="0"/>
              </a:spcBef>
              <a:spcAft>
                <a:spcPts val="0"/>
              </a:spcAft>
              <a:buNone/>
            </a:pPr>
            <a:r>
              <a:t/>
            </a:r>
            <a:endParaRPr sz="1400">
              <a:solidFill>
                <a:srgbClr val="444746"/>
              </a:solidFill>
            </a:endParaRPr>
          </a:p>
          <a:p>
            <a:pPr indent="-317500" lvl="0" marL="457200" rtl="0" algn="l">
              <a:spcBef>
                <a:spcPts val="0"/>
              </a:spcBef>
              <a:spcAft>
                <a:spcPts val="0"/>
              </a:spcAft>
              <a:buClr>
                <a:srgbClr val="444746"/>
              </a:buClr>
              <a:buSzPts val="1400"/>
              <a:buChar char="●"/>
            </a:pPr>
            <a:r>
              <a:rPr b="1" lang="en-GB" sz="1400">
                <a:solidFill>
                  <a:srgbClr val="444746"/>
                </a:solidFill>
              </a:rPr>
              <a:t>expand support</a:t>
            </a:r>
            <a:r>
              <a:rPr lang="en-GB" sz="1400">
                <a:solidFill>
                  <a:srgbClr val="444746"/>
                </a:solidFill>
              </a:rPr>
              <a:t> for young people and families, for example, broader eligibility for Free School Meals and more funding for food banks.</a:t>
            </a:r>
            <a:endParaRPr sz="1400">
              <a:solidFill>
                <a:srgbClr val="444746"/>
              </a:solidFill>
            </a:endParaRPr>
          </a:p>
        </p:txBody>
      </p:sp>
      <p:sp>
        <p:nvSpPr>
          <p:cNvPr id="205" name="Google Shape;205;p28"/>
          <p:cNvSpPr/>
          <p:nvPr/>
        </p:nvSpPr>
        <p:spPr>
          <a:xfrm>
            <a:off x="5062275" y="2653700"/>
            <a:ext cx="3570000" cy="1525500"/>
          </a:xfrm>
          <a:prstGeom prst="wedgeRoundRectCallout">
            <a:avLst>
              <a:gd fmla="val -20833" name="adj1"/>
              <a:gd fmla="val 62500" name="adj2"/>
              <a:gd fmla="val 0" name="adj3"/>
            </a:avLst>
          </a:prstGeom>
          <a:solidFill>
            <a:srgbClr val="E8ECF4"/>
          </a:solidFill>
          <a:ln cap="flat" cmpd="sng" w="9525">
            <a:solidFill>
              <a:srgbClr val="E8ECF4"/>
            </a:solidFill>
            <a:prstDash val="solid"/>
            <a:round/>
            <a:headEnd len="sm" w="sm" type="none"/>
            <a:tailEnd len="sm" w="sm" type="none"/>
          </a:ln>
        </p:spPr>
        <p:txBody>
          <a:bodyPr anchorCtr="0" anchor="ctr" bIns="91425" lIns="91425" spcFirstLastPara="1" rIns="91425" wrap="square" tIns="91425">
            <a:noAutofit/>
          </a:bodyPr>
          <a:lstStyle/>
          <a:p>
            <a:pPr indent="0" lvl="0" marL="0" rtl="0" algn="r">
              <a:spcBef>
                <a:spcPts val="0"/>
              </a:spcBef>
              <a:spcAft>
                <a:spcPts val="0"/>
              </a:spcAft>
              <a:buNone/>
            </a:pPr>
            <a:r>
              <a:rPr lang="en-GB">
                <a:solidFill>
                  <a:schemeClr val="lt2"/>
                </a:solidFill>
              </a:rPr>
              <a:t>“More universal grants… which could cover things like travel or books… free uniform vouchers and some more support in buying school PE kits too. </a:t>
            </a:r>
            <a:r>
              <a:rPr b="1" lang="en-GB">
                <a:solidFill>
                  <a:schemeClr val="lt2"/>
                </a:solidFill>
              </a:rPr>
              <a:t>This can help free up money to spend on food and heating, electricity or phone bills”</a:t>
            </a:r>
            <a:endParaRPr b="1">
              <a:solidFill>
                <a:schemeClr val="lt2"/>
              </a:solidFill>
            </a:endParaRPr>
          </a:p>
        </p:txBody>
      </p:sp>
      <p:sp>
        <p:nvSpPr>
          <p:cNvPr id="206" name="Google Shape;206;p28"/>
          <p:cNvSpPr/>
          <p:nvPr/>
        </p:nvSpPr>
        <p:spPr>
          <a:xfrm>
            <a:off x="5077725" y="1159625"/>
            <a:ext cx="3539100" cy="1201500"/>
          </a:xfrm>
          <a:prstGeom prst="wedgeRoundRectCallout">
            <a:avLst>
              <a:gd fmla="val -20833" name="adj1"/>
              <a:gd fmla="val 62500" name="adj2"/>
              <a:gd fmla="val 0" name="adj3"/>
            </a:avLst>
          </a:prstGeom>
          <a:solidFill>
            <a:srgbClr val="E8ECF4"/>
          </a:solidFill>
          <a:ln cap="flat" cmpd="sng" w="9525">
            <a:solidFill>
              <a:srgbClr val="E8ECF4"/>
            </a:solidFill>
            <a:prstDash val="solid"/>
            <a:round/>
            <a:headEnd len="sm" w="sm" type="none"/>
            <a:tailEnd len="sm" w="sm" type="none"/>
          </a:ln>
        </p:spPr>
        <p:txBody>
          <a:bodyPr anchorCtr="0" anchor="ctr" bIns="91425" lIns="91425" spcFirstLastPara="1" rIns="91425" wrap="square" tIns="91425">
            <a:noAutofit/>
          </a:bodyPr>
          <a:lstStyle/>
          <a:p>
            <a:pPr indent="0" lvl="0" marL="0" rtl="0" algn="r">
              <a:spcBef>
                <a:spcPts val="0"/>
              </a:spcBef>
              <a:spcAft>
                <a:spcPts val="0"/>
              </a:spcAft>
              <a:buNone/>
            </a:pPr>
            <a:r>
              <a:rPr lang="en-GB">
                <a:solidFill>
                  <a:schemeClr val="lt2"/>
                </a:solidFill>
              </a:rPr>
              <a:t>“Open more shelters and community food charities because </a:t>
            </a:r>
            <a:r>
              <a:rPr b="1" lang="en-GB">
                <a:solidFill>
                  <a:schemeClr val="lt2"/>
                </a:solidFill>
              </a:rPr>
              <a:t>a lot more people I’ve seen have been turning to the streets </a:t>
            </a:r>
            <a:r>
              <a:rPr lang="en-GB">
                <a:solidFill>
                  <a:schemeClr val="lt2"/>
                </a:solidFill>
              </a:rPr>
              <a:t>and it would help them survive and get back on their feet”</a:t>
            </a:r>
            <a:endParaRPr i="1">
              <a:solidFill>
                <a:schemeClr val="lt2"/>
              </a:solidFill>
            </a:endParaRPr>
          </a:p>
        </p:txBody>
      </p:sp>
      <p:pic>
        <p:nvPicPr>
          <p:cNvPr id="207" name="Google Shape;207;p28"/>
          <p:cNvPicPr preferRelativeResize="0"/>
          <p:nvPr/>
        </p:nvPicPr>
        <p:blipFill>
          <a:blip r:embed="rId3">
            <a:alphaModFix/>
          </a:blip>
          <a:stretch>
            <a:fillRect/>
          </a:stretch>
        </p:blipFill>
        <p:spPr>
          <a:xfrm>
            <a:off x="311712" y="2681850"/>
            <a:ext cx="665575" cy="611787"/>
          </a:xfrm>
          <a:prstGeom prst="rect">
            <a:avLst/>
          </a:prstGeom>
          <a:noFill/>
          <a:ln>
            <a:noFill/>
          </a:ln>
        </p:spPr>
      </p:pic>
      <p:pic>
        <p:nvPicPr>
          <p:cNvPr id="208" name="Google Shape;208;p28"/>
          <p:cNvPicPr preferRelativeResize="0"/>
          <p:nvPr/>
        </p:nvPicPr>
        <p:blipFill>
          <a:blip r:embed="rId4">
            <a:alphaModFix/>
          </a:blip>
          <a:stretch>
            <a:fillRect/>
          </a:stretch>
        </p:blipFill>
        <p:spPr>
          <a:xfrm>
            <a:off x="354774" y="1726199"/>
            <a:ext cx="579450" cy="532625"/>
          </a:xfrm>
          <a:prstGeom prst="rect">
            <a:avLst/>
          </a:prstGeom>
          <a:noFill/>
          <a:ln>
            <a:noFill/>
          </a:ln>
        </p:spPr>
      </p:pic>
      <p:pic>
        <p:nvPicPr>
          <p:cNvPr id="209" name="Google Shape;209;p28"/>
          <p:cNvPicPr preferRelativeResize="0"/>
          <p:nvPr/>
        </p:nvPicPr>
        <p:blipFill>
          <a:blip r:embed="rId5">
            <a:alphaModFix/>
          </a:blip>
          <a:stretch>
            <a:fillRect/>
          </a:stretch>
        </p:blipFill>
        <p:spPr>
          <a:xfrm>
            <a:off x="311712" y="3583050"/>
            <a:ext cx="665575" cy="503417"/>
          </a:xfrm>
          <a:prstGeom prst="rect">
            <a:avLst/>
          </a:prstGeom>
          <a:noFill/>
          <a:ln>
            <a:noFill/>
          </a:ln>
        </p:spPr>
      </p:pic>
      <p:pic>
        <p:nvPicPr>
          <p:cNvPr id="210" name="Google Shape;210;p28"/>
          <p:cNvPicPr preferRelativeResize="0"/>
          <p:nvPr/>
        </p:nvPicPr>
        <p:blipFill>
          <a:blip r:embed="rId6">
            <a:alphaModFix/>
          </a:blip>
          <a:stretch>
            <a:fillRect/>
          </a:stretch>
        </p:blipFill>
        <p:spPr>
          <a:xfrm>
            <a:off x="389075" y="4347750"/>
            <a:ext cx="1904394" cy="5361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29"/>
          <p:cNvSpPr/>
          <p:nvPr/>
        </p:nvSpPr>
        <p:spPr>
          <a:xfrm>
            <a:off x="5197350" y="2544425"/>
            <a:ext cx="3399900" cy="1567500"/>
          </a:xfrm>
          <a:prstGeom prst="wedgeRoundRectCallout">
            <a:avLst>
              <a:gd fmla="val -20833" name="adj1"/>
              <a:gd fmla="val 62500" name="adj2"/>
              <a:gd fmla="val 0" name="adj3"/>
            </a:avLst>
          </a:prstGeom>
          <a:solidFill>
            <a:srgbClr val="E8ECF4"/>
          </a:solidFill>
          <a:ln cap="flat" cmpd="sng" w="9525">
            <a:solidFill>
              <a:srgbClr val="E8ECF4"/>
            </a:solidFill>
            <a:prstDash val="solid"/>
            <a:round/>
            <a:headEnd len="sm" w="sm" type="none"/>
            <a:tailEnd len="sm" w="sm" type="none"/>
          </a:ln>
        </p:spPr>
        <p:txBody>
          <a:bodyPr anchorCtr="0" anchor="ctr" bIns="91425" lIns="91425" spcFirstLastPara="1" rIns="91425" wrap="square" tIns="91425">
            <a:noAutofit/>
          </a:bodyPr>
          <a:lstStyle/>
          <a:p>
            <a:pPr indent="0" lvl="0" marL="0" rtl="0" algn="r">
              <a:spcBef>
                <a:spcPts val="0"/>
              </a:spcBef>
              <a:spcAft>
                <a:spcPts val="0"/>
              </a:spcAft>
              <a:buNone/>
            </a:pPr>
            <a:r>
              <a:rPr lang="en-GB">
                <a:solidFill>
                  <a:schemeClr val="lt2"/>
                </a:solidFill>
              </a:rPr>
              <a:t>“...you should </a:t>
            </a:r>
            <a:r>
              <a:rPr b="1" lang="en-GB">
                <a:solidFill>
                  <a:schemeClr val="lt2"/>
                </a:solidFill>
              </a:rPr>
              <a:t>increase Free School Meals for those who live just outside the eligibility </a:t>
            </a:r>
            <a:r>
              <a:rPr b="1" lang="en-GB">
                <a:solidFill>
                  <a:schemeClr val="lt2"/>
                </a:solidFill>
              </a:rPr>
              <a:t>bracket</a:t>
            </a:r>
            <a:r>
              <a:rPr b="1" lang="en-GB">
                <a:solidFill>
                  <a:schemeClr val="lt2"/>
                </a:solidFill>
              </a:rPr>
              <a:t>,</a:t>
            </a:r>
            <a:r>
              <a:rPr lang="en-GB">
                <a:solidFill>
                  <a:schemeClr val="lt2"/>
                </a:solidFill>
              </a:rPr>
              <a:t> as they are also impacted by the cost of living crisis. To do this, we prioritised things like food, lighting, heating, etc. but went out for leisure less.</a:t>
            </a:r>
            <a:r>
              <a:rPr b="1" lang="en-GB">
                <a:solidFill>
                  <a:schemeClr val="lt2"/>
                </a:solidFill>
              </a:rPr>
              <a:t>”</a:t>
            </a:r>
            <a:endParaRPr b="1">
              <a:solidFill>
                <a:schemeClr val="lt2"/>
              </a:solidFill>
            </a:endParaRPr>
          </a:p>
        </p:txBody>
      </p:sp>
      <p:sp>
        <p:nvSpPr>
          <p:cNvPr id="216" name="Google Shape;216;p29"/>
          <p:cNvSpPr/>
          <p:nvPr/>
        </p:nvSpPr>
        <p:spPr>
          <a:xfrm>
            <a:off x="325475" y="1087675"/>
            <a:ext cx="3399900" cy="1131300"/>
          </a:xfrm>
          <a:prstGeom prst="wedgeRoundRectCallout">
            <a:avLst>
              <a:gd fmla="val -20833" name="adj1"/>
              <a:gd fmla="val 62500" name="adj2"/>
              <a:gd fmla="val 0" name="adj3"/>
            </a:avLst>
          </a:prstGeom>
          <a:solidFill>
            <a:srgbClr val="E8ECF4"/>
          </a:solidFill>
          <a:ln cap="flat" cmpd="sng" w="9525">
            <a:solidFill>
              <a:srgbClr val="E8ECF4"/>
            </a:solidFill>
            <a:prstDash val="solid"/>
            <a:round/>
            <a:headEnd len="sm" w="sm" type="none"/>
            <a:tailEnd len="sm" w="sm" type="none"/>
          </a:ln>
        </p:spPr>
        <p:txBody>
          <a:bodyPr anchorCtr="0" anchor="ctr" bIns="91425" lIns="91425" spcFirstLastPara="1" rIns="91425" wrap="square" tIns="91425">
            <a:noAutofit/>
          </a:bodyPr>
          <a:lstStyle/>
          <a:p>
            <a:pPr indent="0" lvl="0" marL="0" rtl="0" algn="r">
              <a:spcBef>
                <a:spcPts val="0"/>
              </a:spcBef>
              <a:spcAft>
                <a:spcPts val="0"/>
              </a:spcAft>
              <a:buNone/>
            </a:pPr>
            <a:r>
              <a:rPr lang="en-GB">
                <a:solidFill>
                  <a:schemeClr val="lt2"/>
                </a:solidFill>
              </a:rPr>
              <a:t>“Ensure more bursaries / benefits, </a:t>
            </a:r>
            <a:r>
              <a:rPr b="1" lang="en-GB">
                <a:solidFill>
                  <a:schemeClr val="lt2"/>
                </a:solidFill>
              </a:rPr>
              <a:t>especially for those who are most impacted,</a:t>
            </a:r>
            <a:r>
              <a:rPr lang="en-GB">
                <a:solidFill>
                  <a:schemeClr val="lt2"/>
                </a:solidFill>
              </a:rPr>
              <a:t> as everyone’s life is different”</a:t>
            </a:r>
            <a:endParaRPr i="1">
              <a:solidFill>
                <a:schemeClr val="lt2"/>
              </a:solidFill>
            </a:endParaRPr>
          </a:p>
        </p:txBody>
      </p:sp>
      <p:sp>
        <p:nvSpPr>
          <p:cNvPr id="217" name="Google Shape;217;p29"/>
          <p:cNvSpPr/>
          <p:nvPr/>
        </p:nvSpPr>
        <p:spPr>
          <a:xfrm>
            <a:off x="325475" y="2593240"/>
            <a:ext cx="3399900" cy="1357800"/>
          </a:xfrm>
          <a:prstGeom prst="wedgeRoundRectCallout">
            <a:avLst>
              <a:gd fmla="val -20833" name="adj1"/>
              <a:gd fmla="val 62500" name="adj2"/>
              <a:gd fmla="val 0" name="adj3"/>
            </a:avLst>
          </a:prstGeom>
          <a:solidFill>
            <a:srgbClr val="E8ECF4"/>
          </a:solidFill>
          <a:ln cap="flat" cmpd="sng" w="9525">
            <a:solidFill>
              <a:srgbClr val="E8ECF4"/>
            </a:solidFill>
            <a:prstDash val="solid"/>
            <a:round/>
            <a:headEnd len="sm" w="sm" type="none"/>
            <a:tailEnd len="sm" w="sm" type="none"/>
          </a:ln>
        </p:spPr>
        <p:txBody>
          <a:bodyPr anchorCtr="0" anchor="ctr" bIns="91425" lIns="91425" spcFirstLastPara="1" rIns="91425" wrap="square" tIns="91425">
            <a:noAutofit/>
          </a:bodyPr>
          <a:lstStyle/>
          <a:p>
            <a:pPr indent="0" lvl="0" marL="0" rtl="0" algn="r">
              <a:spcBef>
                <a:spcPts val="0"/>
              </a:spcBef>
              <a:spcAft>
                <a:spcPts val="0"/>
              </a:spcAft>
              <a:buNone/>
            </a:pPr>
            <a:r>
              <a:rPr lang="en-GB">
                <a:solidFill>
                  <a:schemeClr val="lt2"/>
                </a:solidFill>
              </a:rPr>
              <a:t>“</a:t>
            </a:r>
            <a:r>
              <a:rPr b="1" lang="en-GB">
                <a:solidFill>
                  <a:schemeClr val="lt2"/>
                </a:solidFill>
              </a:rPr>
              <a:t>Invest as much money and resources as possible on giving struggling families a hand up. </a:t>
            </a:r>
            <a:r>
              <a:rPr lang="en-GB">
                <a:solidFill>
                  <a:schemeClr val="lt2"/>
                </a:solidFill>
              </a:rPr>
              <a:t>Programmes such as food banks and vouchers to keep leisure activities affordable”</a:t>
            </a:r>
            <a:endParaRPr i="1">
              <a:solidFill>
                <a:schemeClr val="lt2"/>
              </a:solidFill>
            </a:endParaRPr>
          </a:p>
        </p:txBody>
      </p:sp>
      <p:pic>
        <p:nvPicPr>
          <p:cNvPr id="218" name="Google Shape;218;p29"/>
          <p:cNvPicPr preferRelativeResize="0"/>
          <p:nvPr/>
        </p:nvPicPr>
        <p:blipFill>
          <a:blip r:embed="rId3">
            <a:alphaModFix/>
          </a:blip>
          <a:stretch>
            <a:fillRect/>
          </a:stretch>
        </p:blipFill>
        <p:spPr>
          <a:xfrm>
            <a:off x="389075" y="4347750"/>
            <a:ext cx="1904394" cy="536100"/>
          </a:xfrm>
          <a:prstGeom prst="rect">
            <a:avLst/>
          </a:prstGeom>
          <a:noFill/>
          <a:ln>
            <a:noFill/>
          </a:ln>
        </p:spPr>
      </p:pic>
      <p:sp>
        <p:nvSpPr>
          <p:cNvPr id="219" name="Google Shape;219;p29"/>
          <p:cNvSpPr/>
          <p:nvPr/>
        </p:nvSpPr>
        <p:spPr>
          <a:xfrm>
            <a:off x="5197338" y="1087675"/>
            <a:ext cx="3399900" cy="1131300"/>
          </a:xfrm>
          <a:prstGeom prst="wedgeRoundRectCallout">
            <a:avLst>
              <a:gd fmla="val -20833" name="adj1"/>
              <a:gd fmla="val 62500" name="adj2"/>
              <a:gd fmla="val 0" name="adj3"/>
            </a:avLst>
          </a:prstGeom>
          <a:solidFill>
            <a:srgbClr val="E8ECF4"/>
          </a:solidFill>
          <a:ln cap="flat" cmpd="sng" w="9525">
            <a:solidFill>
              <a:srgbClr val="E8ECF4"/>
            </a:solidFill>
            <a:prstDash val="solid"/>
            <a:round/>
            <a:headEnd len="sm" w="sm" type="none"/>
            <a:tailEnd len="sm" w="sm" type="none"/>
          </a:ln>
        </p:spPr>
        <p:txBody>
          <a:bodyPr anchorCtr="0" anchor="ctr" bIns="91425" lIns="91425" spcFirstLastPara="1" rIns="91425" wrap="square" tIns="91425">
            <a:noAutofit/>
          </a:bodyPr>
          <a:lstStyle/>
          <a:p>
            <a:pPr indent="0" lvl="0" marL="0" rtl="0" algn="r">
              <a:spcBef>
                <a:spcPts val="0"/>
              </a:spcBef>
              <a:spcAft>
                <a:spcPts val="0"/>
              </a:spcAft>
              <a:buNone/>
            </a:pPr>
            <a:r>
              <a:rPr lang="en-GB">
                <a:solidFill>
                  <a:schemeClr val="lt2"/>
                </a:solidFill>
              </a:rPr>
              <a:t>“Make school food cheaper and make </a:t>
            </a:r>
            <a:r>
              <a:rPr b="1" lang="en-GB">
                <a:solidFill>
                  <a:schemeClr val="lt2"/>
                </a:solidFill>
              </a:rPr>
              <a:t>heating and electricity cheaper </a:t>
            </a:r>
            <a:r>
              <a:rPr lang="en-GB">
                <a:solidFill>
                  <a:schemeClr val="lt2"/>
                </a:solidFill>
              </a:rPr>
              <a:t>as well”</a:t>
            </a:r>
            <a:endParaRPr i="1">
              <a:solidFill>
                <a:schemeClr val="lt2"/>
              </a:solidFill>
            </a:endParaRPr>
          </a:p>
        </p:txBody>
      </p:sp>
      <p:sp>
        <p:nvSpPr>
          <p:cNvPr id="220" name="Google Shape;220;p29"/>
          <p:cNvSpPr txBox="1"/>
          <p:nvPr>
            <p:ph idx="4294967295" type="title"/>
          </p:nvPr>
        </p:nvSpPr>
        <p:spPr>
          <a:xfrm>
            <a:off x="311700" y="260425"/>
            <a:ext cx="8320500" cy="572700"/>
          </a:xfrm>
          <a:prstGeom prst="rect">
            <a:avLst/>
          </a:prstGeom>
        </p:spPr>
        <p:txBody>
          <a:bodyPr anchorCtr="0" anchor="t" bIns="0" lIns="0" spcFirstLastPara="1" rIns="0" wrap="square" tIns="0">
            <a:noAutofit/>
          </a:bodyPr>
          <a:lstStyle/>
          <a:p>
            <a:pPr indent="0" lvl="0" marL="0" rtl="0" algn="l">
              <a:spcBef>
                <a:spcPts val="0"/>
              </a:spcBef>
              <a:spcAft>
                <a:spcPts val="0"/>
              </a:spcAft>
              <a:buSzPts val="990"/>
              <a:buNone/>
            </a:pPr>
            <a:r>
              <a:rPr lang="en-GB" sz="2400">
                <a:solidFill>
                  <a:srgbClr val="008D71"/>
                </a:solidFill>
              </a:rPr>
              <a:t>Young people feel local</a:t>
            </a:r>
            <a:r>
              <a:rPr b="1" lang="en-GB" sz="2400">
                <a:solidFill>
                  <a:srgbClr val="008D71"/>
                </a:solidFill>
                <a:latin typeface="Proxima Nova"/>
                <a:ea typeface="Proxima Nova"/>
                <a:cs typeface="Proxima Nova"/>
                <a:sym typeface="Proxima Nova"/>
              </a:rPr>
              <a:t> government and community leaders </a:t>
            </a:r>
            <a:r>
              <a:rPr lang="en-GB" sz="2400">
                <a:solidFill>
                  <a:srgbClr val="008D71"/>
                </a:solidFill>
              </a:rPr>
              <a:t>could provide more support for the essentials.</a:t>
            </a:r>
            <a:r>
              <a:rPr lang="en-GB" sz="2100">
                <a:solidFill>
                  <a:srgbClr val="008D71"/>
                </a:solidFill>
              </a:rPr>
              <a:t> </a:t>
            </a:r>
            <a:endParaRPr sz="2100">
              <a:solidFill>
                <a:srgbClr val="008D71"/>
              </a:solidFill>
            </a:endParaRPr>
          </a:p>
        </p:txBody>
      </p:sp>
      <p:pic>
        <p:nvPicPr>
          <p:cNvPr id="221" name="Google Shape;221;p29"/>
          <p:cNvPicPr preferRelativeResize="0"/>
          <p:nvPr/>
        </p:nvPicPr>
        <p:blipFill>
          <a:blip r:embed="rId4">
            <a:alphaModFix/>
          </a:blip>
          <a:stretch>
            <a:fillRect/>
          </a:stretch>
        </p:blipFill>
        <p:spPr>
          <a:xfrm>
            <a:off x="3996825" y="2760350"/>
            <a:ext cx="929100" cy="901050"/>
          </a:xfrm>
          <a:prstGeom prst="rect">
            <a:avLst/>
          </a:prstGeom>
          <a:noFill/>
          <a:ln>
            <a:noFill/>
          </a:ln>
        </p:spPr>
      </p:pic>
      <p:pic>
        <p:nvPicPr>
          <p:cNvPr id="222" name="Google Shape;222;p29"/>
          <p:cNvPicPr preferRelativeResize="0"/>
          <p:nvPr/>
        </p:nvPicPr>
        <p:blipFill>
          <a:blip r:embed="rId5">
            <a:alphaModFix/>
          </a:blip>
          <a:stretch>
            <a:fillRect/>
          </a:stretch>
        </p:blipFill>
        <p:spPr>
          <a:xfrm>
            <a:off x="3975423" y="1204973"/>
            <a:ext cx="971900" cy="101401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30"/>
          <p:cNvSpPr txBox="1"/>
          <p:nvPr>
            <p:ph idx="4294967295" type="title"/>
          </p:nvPr>
        </p:nvSpPr>
        <p:spPr>
          <a:xfrm>
            <a:off x="1568175" y="231425"/>
            <a:ext cx="6887100" cy="572700"/>
          </a:xfrm>
          <a:prstGeom prst="rect">
            <a:avLst/>
          </a:prstGeom>
        </p:spPr>
        <p:txBody>
          <a:bodyPr anchorCtr="0" anchor="t" bIns="0" lIns="0" spcFirstLastPara="1" rIns="0" wrap="square" tIns="0">
            <a:noAutofit/>
          </a:bodyPr>
          <a:lstStyle/>
          <a:p>
            <a:pPr indent="0" lvl="0" marL="0" rtl="0" algn="l">
              <a:spcBef>
                <a:spcPts val="0"/>
              </a:spcBef>
              <a:spcAft>
                <a:spcPts val="0"/>
              </a:spcAft>
              <a:buSzPts val="990"/>
              <a:buNone/>
            </a:pPr>
            <a:r>
              <a:rPr lang="en-GB" sz="2400">
                <a:solidFill>
                  <a:srgbClr val="008D71"/>
                </a:solidFill>
              </a:rPr>
              <a:t>Young people feel local government and community leaders could invest more in support for youth. </a:t>
            </a:r>
            <a:endParaRPr sz="2100">
              <a:solidFill>
                <a:srgbClr val="008D71"/>
              </a:solidFill>
            </a:endParaRPr>
          </a:p>
        </p:txBody>
      </p:sp>
      <p:sp>
        <p:nvSpPr>
          <p:cNvPr id="228" name="Google Shape;228;p30"/>
          <p:cNvSpPr/>
          <p:nvPr/>
        </p:nvSpPr>
        <p:spPr>
          <a:xfrm>
            <a:off x="4770825" y="2578288"/>
            <a:ext cx="3684300" cy="1319100"/>
          </a:xfrm>
          <a:prstGeom prst="wedgeRoundRectCallout">
            <a:avLst>
              <a:gd fmla="val -20833" name="adj1"/>
              <a:gd fmla="val 62500" name="adj2"/>
              <a:gd fmla="val 0" name="adj3"/>
            </a:avLst>
          </a:prstGeom>
          <a:solidFill>
            <a:srgbClr val="E8ECF4"/>
          </a:solidFill>
          <a:ln cap="flat" cmpd="sng" w="9525">
            <a:solidFill>
              <a:srgbClr val="E8ECF4"/>
            </a:solidFill>
            <a:prstDash val="solid"/>
            <a:round/>
            <a:headEnd len="sm" w="sm" type="none"/>
            <a:tailEnd len="sm" w="sm" type="none"/>
          </a:ln>
        </p:spPr>
        <p:txBody>
          <a:bodyPr anchorCtr="0" anchor="ctr" bIns="91425" lIns="91425" spcFirstLastPara="1" rIns="91425" wrap="square" tIns="91425">
            <a:noAutofit/>
          </a:bodyPr>
          <a:lstStyle/>
          <a:p>
            <a:pPr indent="0" lvl="0" marL="0" rtl="0" algn="r">
              <a:spcBef>
                <a:spcPts val="0"/>
              </a:spcBef>
              <a:spcAft>
                <a:spcPts val="0"/>
              </a:spcAft>
              <a:buNone/>
            </a:pPr>
            <a:r>
              <a:rPr lang="en-GB">
                <a:solidFill>
                  <a:schemeClr val="lt2"/>
                </a:solidFill>
              </a:rPr>
              <a:t>“</a:t>
            </a:r>
            <a:r>
              <a:rPr lang="en-GB">
                <a:solidFill>
                  <a:schemeClr val="lt2"/>
                </a:solidFill>
              </a:rPr>
              <a:t>… the UK government should </a:t>
            </a:r>
            <a:r>
              <a:rPr b="1" lang="en-GB">
                <a:solidFill>
                  <a:schemeClr val="lt2"/>
                </a:solidFill>
              </a:rPr>
              <a:t>invest more in supporting young people</a:t>
            </a:r>
            <a:r>
              <a:rPr lang="en-GB">
                <a:solidFill>
                  <a:schemeClr val="lt2"/>
                </a:solidFill>
              </a:rPr>
              <a:t> in our current financial crisis.</a:t>
            </a:r>
            <a:r>
              <a:rPr b="1" lang="en-GB">
                <a:solidFill>
                  <a:schemeClr val="lt2"/>
                </a:solidFill>
              </a:rPr>
              <a:t>”</a:t>
            </a:r>
            <a:endParaRPr b="1">
              <a:solidFill>
                <a:schemeClr val="lt2"/>
              </a:solidFill>
            </a:endParaRPr>
          </a:p>
        </p:txBody>
      </p:sp>
      <p:sp>
        <p:nvSpPr>
          <p:cNvPr id="229" name="Google Shape;229;p30"/>
          <p:cNvSpPr/>
          <p:nvPr/>
        </p:nvSpPr>
        <p:spPr>
          <a:xfrm>
            <a:off x="4801875" y="1383688"/>
            <a:ext cx="3622200" cy="984900"/>
          </a:xfrm>
          <a:prstGeom prst="wedgeRoundRectCallout">
            <a:avLst>
              <a:gd fmla="val -20833" name="adj1"/>
              <a:gd fmla="val 62500" name="adj2"/>
              <a:gd fmla="val 0" name="adj3"/>
            </a:avLst>
          </a:prstGeom>
          <a:solidFill>
            <a:srgbClr val="E8ECF4"/>
          </a:solidFill>
          <a:ln cap="flat" cmpd="sng" w="9525">
            <a:solidFill>
              <a:srgbClr val="E8ECF4"/>
            </a:solidFill>
            <a:prstDash val="solid"/>
            <a:round/>
            <a:headEnd len="sm" w="sm" type="none"/>
            <a:tailEnd len="sm" w="sm" type="none"/>
          </a:ln>
        </p:spPr>
        <p:txBody>
          <a:bodyPr anchorCtr="0" anchor="ctr" bIns="91425" lIns="91425" spcFirstLastPara="1" rIns="91425" wrap="square" tIns="91425">
            <a:noAutofit/>
          </a:bodyPr>
          <a:lstStyle/>
          <a:p>
            <a:pPr indent="0" lvl="0" marL="0" rtl="0" algn="r">
              <a:spcBef>
                <a:spcPts val="0"/>
              </a:spcBef>
              <a:spcAft>
                <a:spcPts val="0"/>
              </a:spcAft>
              <a:buNone/>
            </a:pPr>
            <a:r>
              <a:rPr lang="en-GB">
                <a:solidFill>
                  <a:schemeClr val="lt2"/>
                </a:solidFill>
              </a:rPr>
              <a:t>“</a:t>
            </a:r>
            <a:r>
              <a:rPr b="1" lang="en-GB">
                <a:solidFill>
                  <a:schemeClr val="lt2"/>
                </a:solidFill>
              </a:rPr>
              <a:t>Invest in education,</a:t>
            </a:r>
            <a:r>
              <a:rPr lang="en-GB">
                <a:solidFill>
                  <a:schemeClr val="lt2"/>
                </a:solidFill>
              </a:rPr>
              <a:t> especially higher education, work experience, careers advice” </a:t>
            </a:r>
            <a:endParaRPr i="1">
              <a:solidFill>
                <a:schemeClr val="lt2"/>
              </a:solidFill>
            </a:endParaRPr>
          </a:p>
        </p:txBody>
      </p:sp>
      <p:pic>
        <p:nvPicPr>
          <p:cNvPr id="230" name="Google Shape;230;p30"/>
          <p:cNvPicPr preferRelativeResize="0"/>
          <p:nvPr/>
        </p:nvPicPr>
        <p:blipFill>
          <a:blip r:embed="rId3">
            <a:alphaModFix/>
          </a:blip>
          <a:stretch>
            <a:fillRect/>
          </a:stretch>
        </p:blipFill>
        <p:spPr>
          <a:xfrm>
            <a:off x="389078" y="360625"/>
            <a:ext cx="1013750" cy="919150"/>
          </a:xfrm>
          <a:prstGeom prst="rect">
            <a:avLst/>
          </a:prstGeom>
          <a:noFill/>
          <a:ln>
            <a:noFill/>
          </a:ln>
        </p:spPr>
      </p:pic>
      <p:sp>
        <p:nvSpPr>
          <p:cNvPr id="231" name="Google Shape;231;p30"/>
          <p:cNvSpPr txBox="1"/>
          <p:nvPr>
            <p:ph idx="4294967295" type="body"/>
          </p:nvPr>
        </p:nvSpPr>
        <p:spPr>
          <a:xfrm>
            <a:off x="389075" y="1691638"/>
            <a:ext cx="4089600" cy="18978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None/>
            </a:pPr>
            <a:r>
              <a:rPr lang="en-GB" sz="1400">
                <a:latin typeface="Arial"/>
                <a:ea typeface="Arial"/>
                <a:cs typeface="Arial"/>
                <a:sym typeface="Arial"/>
              </a:rPr>
              <a:t>Young people emphasised the importance of investment in education, training, and career opportunities. </a:t>
            </a:r>
            <a:endParaRPr sz="1400">
              <a:latin typeface="Arial"/>
              <a:ea typeface="Arial"/>
              <a:cs typeface="Arial"/>
              <a:sym typeface="Arial"/>
            </a:endParaRPr>
          </a:p>
          <a:p>
            <a:pPr indent="0" lvl="0" marL="0" rtl="0" algn="l">
              <a:lnSpc>
                <a:spcPct val="115000"/>
              </a:lnSpc>
              <a:spcBef>
                <a:spcPts val="1200"/>
              </a:spcBef>
              <a:spcAft>
                <a:spcPts val="1200"/>
              </a:spcAft>
              <a:buNone/>
            </a:pPr>
            <a:r>
              <a:rPr lang="en-GB" sz="1400">
                <a:latin typeface="Arial"/>
                <a:ea typeface="Arial"/>
                <a:cs typeface="Arial"/>
                <a:sym typeface="Arial"/>
              </a:rPr>
              <a:t>Several suggestions highlighted the cost of higher education and included ideas like increased scholarships and the reduction or removal of tuition fees.</a:t>
            </a:r>
            <a:endParaRPr b="1" sz="1800">
              <a:solidFill>
                <a:srgbClr val="008D71"/>
              </a:solidFill>
            </a:endParaRPr>
          </a:p>
        </p:txBody>
      </p:sp>
      <p:pic>
        <p:nvPicPr>
          <p:cNvPr id="232" name="Google Shape;232;p30"/>
          <p:cNvPicPr preferRelativeResize="0"/>
          <p:nvPr/>
        </p:nvPicPr>
        <p:blipFill>
          <a:blip r:embed="rId4">
            <a:alphaModFix/>
          </a:blip>
          <a:stretch>
            <a:fillRect/>
          </a:stretch>
        </p:blipFill>
        <p:spPr>
          <a:xfrm>
            <a:off x="389075" y="4347750"/>
            <a:ext cx="1904394" cy="5361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31"/>
          <p:cNvSpPr txBox="1"/>
          <p:nvPr>
            <p:ph idx="4294967295" type="title"/>
          </p:nvPr>
        </p:nvSpPr>
        <p:spPr>
          <a:xfrm>
            <a:off x="311700" y="290500"/>
            <a:ext cx="8089800" cy="572700"/>
          </a:xfrm>
          <a:prstGeom prst="rect">
            <a:avLst/>
          </a:prstGeom>
        </p:spPr>
        <p:txBody>
          <a:bodyPr anchorCtr="0" anchor="t" bIns="0" lIns="0" spcFirstLastPara="1" rIns="0" wrap="square" tIns="0">
            <a:noAutofit/>
          </a:bodyPr>
          <a:lstStyle/>
          <a:p>
            <a:pPr indent="0" lvl="0" marL="0" rtl="0" algn="l">
              <a:spcBef>
                <a:spcPts val="0"/>
              </a:spcBef>
              <a:spcAft>
                <a:spcPts val="0"/>
              </a:spcAft>
              <a:buSzPts val="990"/>
              <a:buNone/>
            </a:pPr>
            <a:r>
              <a:rPr lang="en-GB" sz="2200">
                <a:solidFill>
                  <a:srgbClr val="008D71"/>
                </a:solidFill>
              </a:rPr>
              <a:t>Young </a:t>
            </a:r>
            <a:r>
              <a:rPr lang="en-GB" sz="2200">
                <a:solidFill>
                  <a:srgbClr val="008D71"/>
                </a:solidFill>
              </a:rPr>
              <a:t>people</a:t>
            </a:r>
            <a:r>
              <a:rPr lang="en-GB" sz="2200">
                <a:solidFill>
                  <a:srgbClr val="008D71"/>
                </a:solidFill>
              </a:rPr>
              <a:t> feel local government and community leaders could increase awareness of existing support. </a:t>
            </a:r>
            <a:endParaRPr sz="2200">
              <a:solidFill>
                <a:srgbClr val="008D71"/>
              </a:solidFill>
            </a:endParaRPr>
          </a:p>
        </p:txBody>
      </p:sp>
      <p:sp>
        <p:nvSpPr>
          <p:cNvPr id="238" name="Google Shape;238;p31"/>
          <p:cNvSpPr/>
          <p:nvPr/>
        </p:nvSpPr>
        <p:spPr>
          <a:xfrm>
            <a:off x="4344125" y="2212100"/>
            <a:ext cx="4057500" cy="849000"/>
          </a:xfrm>
          <a:prstGeom prst="wedgeRoundRectCallout">
            <a:avLst>
              <a:gd fmla="val -20833" name="adj1"/>
              <a:gd fmla="val 62500" name="adj2"/>
              <a:gd fmla="val 0" name="adj3"/>
            </a:avLst>
          </a:prstGeom>
          <a:solidFill>
            <a:srgbClr val="E8ECF4"/>
          </a:solidFill>
          <a:ln cap="flat" cmpd="sng" w="9525">
            <a:solidFill>
              <a:srgbClr val="E8ECF4"/>
            </a:solidFill>
            <a:prstDash val="solid"/>
            <a:round/>
            <a:headEnd len="sm" w="sm" type="none"/>
            <a:tailEnd len="sm" w="sm" type="none"/>
          </a:ln>
        </p:spPr>
        <p:txBody>
          <a:bodyPr anchorCtr="0" anchor="ctr" bIns="91425" lIns="91425" spcFirstLastPara="1" rIns="91425" wrap="square" tIns="91425">
            <a:noAutofit/>
          </a:bodyPr>
          <a:lstStyle/>
          <a:p>
            <a:pPr indent="0" lvl="0" marL="0" rtl="0" algn="r">
              <a:spcBef>
                <a:spcPts val="0"/>
              </a:spcBef>
              <a:spcAft>
                <a:spcPts val="0"/>
              </a:spcAft>
              <a:buNone/>
            </a:pPr>
            <a:r>
              <a:rPr lang="en-GB">
                <a:solidFill>
                  <a:schemeClr val="lt2"/>
                </a:solidFill>
              </a:rPr>
              <a:t>“</a:t>
            </a:r>
            <a:r>
              <a:rPr b="1" lang="en-GB">
                <a:solidFill>
                  <a:srgbClr val="008D71"/>
                </a:solidFill>
              </a:rPr>
              <a:t>Make the schools more aware </a:t>
            </a:r>
            <a:r>
              <a:rPr lang="en-GB">
                <a:solidFill>
                  <a:srgbClr val="008D71"/>
                </a:solidFill>
              </a:rPr>
              <a:t>of these situations in order to further educate students”</a:t>
            </a:r>
            <a:endParaRPr b="1">
              <a:solidFill>
                <a:srgbClr val="008D71"/>
              </a:solidFill>
            </a:endParaRPr>
          </a:p>
        </p:txBody>
      </p:sp>
      <p:sp>
        <p:nvSpPr>
          <p:cNvPr id="239" name="Google Shape;239;p31"/>
          <p:cNvSpPr/>
          <p:nvPr/>
        </p:nvSpPr>
        <p:spPr>
          <a:xfrm>
            <a:off x="4344125" y="1178125"/>
            <a:ext cx="3969900" cy="783900"/>
          </a:xfrm>
          <a:prstGeom prst="wedgeRoundRectCallout">
            <a:avLst>
              <a:gd fmla="val -20833" name="adj1"/>
              <a:gd fmla="val 62500" name="adj2"/>
              <a:gd fmla="val 0" name="adj3"/>
            </a:avLst>
          </a:prstGeom>
          <a:solidFill>
            <a:srgbClr val="E8ECF4"/>
          </a:solidFill>
          <a:ln cap="flat" cmpd="sng" w="9525">
            <a:solidFill>
              <a:srgbClr val="E8ECF4"/>
            </a:solidFill>
            <a:prstDash val="solid"/>
            <a:round/>
            <a:headEnd len="sm" w="sm" type="none"/>
            <a:tailEnd len="sm" w="sm" type="none"/>
          </a:ln>
        </p:spPr>
        <p:txBody>
          <a:bodyPr anchorCtr="0" anchor="ctr" bIns="91425" lIns="91425" spcFirstLastPara="1" rIns="91425" wrap="square" tIns="91425">
            <a:noAutofit/>
          </a:bodyPr>
          <a:lstStyle/>
          <a:p>
            <a:pPr indent="0" lvl="0" marL="0" rtl="0" algn="r">
              <a:spcBef>
                <a:spcPts val="0"/>
              </a:spcBef>
              <a:spcAft>
                <a:spcPts val="0"/>
              </a:spcAft>
              <a:buNone/>
            </a:pPr>
            <a:r>
              <a:rPr lang="en-GB">
                <a:solidFill>
                  <a:schemeClr val="lt2"/>
                </a:solidFill>
              </a:rPr>
              <a:t>“</a:t>
            </a:r>
            <a:r>
              <a:rPr b="1" lang="en-GB">
                <a:solidFill>
                  <a:schemeClr val="lt2"/>
                </a:solidFill>
              </a:rPr>
              <a:t>Spread awareness</a:t>
            </a:r>
            <a:r>
              <a:rPr lang="en-GB">
                <a:solidFill>
                  <a:schemeClr val="lt2"/>
                </a:solidFill>
              </a:rPr>
              <a:t> about facilities and groups available to young people </a:t>
            </a:r>
            <a:r>
              <a:rPr lang="en-GB">
                <a:solidFill>
                  <a:schemeClr val="lt2"/>
                </a:solidFill>
              </a:rPr>
              <a:t>” </a:t>
            </a:r>
            <a:endParaRPr i="1">
              <a:solidFill>
                <a:schemeClr val="lt2"/>
              </a:solidFill>
            </a:endParaRPr>
          </a:p>
        </p:txBody>
      </p:sp>
      <p:sp>
        <p:nvSpPr>
          <p:cNvPr id="240" name="Google Shape;240;p31"/>
          <p:cNvSpPr txBox="1"/>
          <p:nvPr>
            <p:ph idx="4294967295" type="body"/>
          </p:nvPr>
        </p:nvSpPr>
        <p:spPr>
          <a:xfrm>
            <a:off x="311700" y="1535350"/>
            <a:ext cx="3234600" cy="1907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sz="1400"/>
              <a:t>Young people suggested more could be done to raise awareness of available support for young people and families.</a:t>
            </a:r>
            <a:endParaRPr sz="1400"/>
          </a:p>
          <a:p>
            <a:pPr indent="0" lvl="0" marL="0" rtl="0" algn="l">
              <a:spcBef>
                <a:spcPts val="0"/>
              </a:spcBef>
              <a:spcAft>
                <a:spcPts val="0"/>
              </a:spcAft>
              <a:buNone/>
            </a:pPr>
            <a:r>
              <a:t/>
            </a:r>
            <a:endParaRPr sz="1400"/>
          </a:p>
          <a:p>
            <a:pPr indent="0" lvl="0" marL="0" rtl="0" algn="l">
              <a:spcBef>
                <a:spcPts val="0"/>
              </a:spcBef>
              <a:spcAft>
                <a:spcPts val="0"/>
              </a:spcAft>
              <a:buNone/>
            </a:pPr>
            <a:r>
              <a:rPr lang="en-GB" sz="1400"/>
              <a:t>For example using flyers or awareness campaigns, ensuring schools are knowledgeable of what is on offer, and running </a:t>
            </a:r>
            <a:r>
              <a:rPr lang="en-GB" sz="1400"/>
              <a:t>more</a:t>
            </a:r>
            <a:r>
              <a:rPr lang="en-GB" sz="1400"/>
              <a:t> workshops and engagement activities like the Sutton Youth Summit. </a:t>
            </a:r>
            <a:endParaRPr b="1" sz="1700"/>
          </a:p>
        </p:txBody>
      </p:sp>
      <p:pic>
        <p:nvPicPr>
          <p:cNvPr id="241" name="Google Shape;241;p31"/>
          <p:cNvPicPr preferRelativeResize="0"/>
          <p:nvPr/>
        </p:nvPicPr>
        <p:blipFill>
          <a:blip r:embed="rId3">
            <a:alphaModFix/>
          </a:blip>
          <a:stretch>
            <a:fillRect/>
          </a:stretch>
        </p:blipFill>
        <p:spPr>
          <a:xfrm>
            <a:off x="3392170" y="1879600"/>
            <a:ext cx="875404" cy="1218600"/>
          </a:xfrm>
          <a:prstGeom prst="rect">
            <a:avLst/>
          </a:prstGeom>
          <a:noFill/>
          <a:ln>
            <a:noFill/>
          </a:ln>
        </p:spPr>
      </p:pic>
      <p:sp>
        <p:nvSpPr>
          <p:cNvPr id="242" name="Google Shape;242;p31"/>
          <p:cNvSpPr/>
          <p:nvPr/>
        </p:nvSpPr>
        <p:spPr>
          <a:xfrm>
            <a:off x="4344125" y="3311175"/>
            <a:ext cx="4057500" cy="931200"/>
          </a:xfrm>
          <a:prstGeom prst="wedgeRoundRectCallout">
            <a:avLst>
              <a:gd fmla="val -20833" name="adj1"/>
              <a:gd fmla="val 62500" name="adj2"/>
              <a:gd fmla="val 0" name="adj3"/>
            </a:avLst>
          </a:prstGeom>
          <a:solidFill>
            <a:srgbClr val="E8ECF4"/>
          </a:solidFill>
          <a:ln cap="flat" cmpd="sng" w="9525">
            <a:solidFill>
              <a:srgbClr val="E8ECF4"/>
            </a:solidFill>
            <a:prstDash val="solid"/>
            <a:round/>
            <a:headEnd len="sm" w="sm" type="none"/>
            <a:tailEnd len="sm" w="sm" type="none"/>
          </a:ln>
        </p:spPr>
        <p:txBody>
          <a:bodyPr anchorCtr="0" anchor="ctr" bIns="91425" lIns="91425" spcFirstLastPara="1" rIns="91425" wrap="square" tIns="91425">
            <a:noAutofit/>
          </a:bodyPr>
          <a:lstStyle/>
          <a:p>
            <a:pPr indent="0" lvl="0" marL="0" rtl="0" algn="r">
              <a:spcBef>
                <a:spcPts val="0"/>
              </a:spcBef>
              <a:spcAft>
                <a:spcPts val="0"/>
              </a:spcAft>
              <a:buNone/>
            </a:pPr>
            <a:r>
              <a:rPr lang="en-GB">
                <a:solidFill>
                  <a:schemeClr val="lt2"/>
                </a:solidFill>
              </a:rPr>
              <a:t>“</a:t>
            </a:r>
            <a:r>
              <a:rPr b="1" lang="en-GB">
                <a:solidFill>
                  <a:srgbClr val="008D71"/>
                </a:solidFill>
              </a:rPr>
              <a:t>...</a:t>
            </a:r>
            <a:r>
              <a:rPr lang="en-GB">
                <a:solidFill>
                  <a:srgbClr val="008D71"/>
                </a:solidFill>
              </a:rPr>
              <a:t>having more workshops or activities linked to cost-of-living and</a:t>
            </a:r>
            <a:r>
              <a:rPr b="1" lang="en-GB">
                <a:solidFill>
                  <a:srgbClr val="008D71"/>
                </a:solidFill>
              </a:rPr>
              <a:t> being able to understand it in depth</a:t>
            </a:r>
            <a:r>
              <a:rPr lang="en-GB">
                <a:solidFill>
                  <a:srgbClr val="008D71"/>
                </a:solidFill>
              </a:rPr>
              <a:t>”</a:t>
            </a:r>
            <a:endParaRPr b="1">
              <a:solidFill>
                <a:srgbClr val="008D71"/>
              </a:solidFill>
            </a:endParaRPr>
          </a:p>
        </p:txBody>
      </p:sp>
      <p:pic>
        <p:nvPicPr>
          <p:cNvPr id="243" name="Google Shape;243;p31"/>
          <p:cNvPicPr preferRelativeResize="0"/>
          <p:nvPr/>
        </p:nvPicPr>
        <p:blipFill>
          <a:blip r:embed="rId4">
            <a:alphaModFix/>
          </a:blip>
          <a:stretch>
            <a:fillRect/>
          </a:stretch>
        </p:blipFill>
        <p:spPr>
          <a:xfrm>
            <a:off x="389075" y="4347750"/>
            <a:ext cx="1904394" cy="5361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pic>
        <p:nvPicPr>
          <p:cNvPr id="248" name="Google Shape;248;p32" title="Chart"/>
          <p:cNvPicPr preferRelativeResize="0"/>
          <p:nvPr/>
        </p:nvPicPr>
        <p:blipFill>
          <a:blip r:embed="rId3">
            <a:alphaModFix/>
          </a:blip>
          <a:stretch>
            <a:fillRect/>
          </a:stretch>
        </p:blipFill>
        <p:spPr>
          <a:xfrm>
            <a:off x="237525" y="1328250"/>
            <a:ext cx="4465599" cy="2831724"/>
          </a:xfrm>
          <a:prstGeom prst="rect">
            <a:avLst/>
          </a:prstGeom>
          <a:noFill/>
          <a:ln>
            <a:noFill/>
          </a:ln>
        </p:spPr>
      </p:pic>
      <p:sp>
        <p:nvSpPr>
          <p:cNvPr id="249" name="Google Shape;249;p32"/>
          <p:cNvSpPr txBox="1"/>
          <p:nvPr/>
        </p:nvSpPr>
        <p:spPr>
          <a:xfrm>
            <a:off x="282475" y="167600"/>
            <a:ext cx="4671300" cy="55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200">
                <a:solidFill>
                  <a:schemeClr val="lt2"/>
                </a:solidFill>
                <a:latin typeface="Proxima Nova"/>
                <a:ea typeface="Proxima Nova"/>
                <a:cs typeface="Proxima Nova"/>
                <a:sym typeface="Proxima Nova"/>
              </a:rPr>
              <a:t>Appendix: Demographics and Additional Needs</a:t>
            </a:r>
            <a:endParaRPr b="1" sz="2200">
              <a:solidFill>
                <a:schemeClr val="lt2"/>
              </a:solidFill>
              <a:latin typeface="Proxima Nova"/>
              <a:ea typeface="Proxima Nova"/>
              <a:cs typeface="Proxima Nova"/>
              <a:sym typeface="Proxima Nova"/>
            </a:endParaRPr>
          </a:p>
          <a:p>
            <a:pPr indent="0" lvl="0" marL="0" rtl="0" algn="l">
              <a:spcBef>
                <a:spcPts val="0"/>
              </a:spcBef>
              <a:spcAft>
                <a:spcPts val="0"/>
              </a:spcAft>
              <a:buNone/>
            </a:pPr>
            <a:r>
              <a:rPr b="1" lang="en-GB" sz="1700">
                <a:solidFill>
                  <a:srgbClr val="444746"/>
                </a:solidFill>
                <a:latin typeface="Proxima Nova"/>
                <a:ea typeface="Proxima Nova"/>
                <a:cs typeface="Proxima Nova"/>
                <a:sym typeface="Proxima Nova"/>
              </a:rPr>
              <a:t>101 </a:t>
            </a:r>
            <a:r>
              <a:rPr lang="en-GB" sz="1700">
                <a:solidFill>
                  <a:srgbClr val="444746"/>
                </a:solidFill>
                <a:latin typeface="Proxima Nova"/>
                <a:ea typeface="Proxima Nova"/>
                <a:cs typeface="Proxima Nova"/>
                <a:sym typeface="Proxima Nova"/>
              </a:rPr>
              <a:t>total survey responses. </a:t>
            </a:r>
            <a:endParaRPr sz="1700">
              <a:solidFill>
                <a:srgbClr val="444746"/>
              </a:solidFill>
              <a:latin typeface="Proxima Nova"/>
              <a:ea typeface="Proxima Nova"/>
              <a:cs typeface="Proxima Nova"/>
              <a:sym typeface="Proxima Nova"/>
            </a:endParaRPr>
          </a:p>
        </p:txBody>
      </p:sp>
      <p:graphicFrame>
        <p:nvGraphicFramePr>
          <p:cNvPr id="250" name="Google Shape;250;p32"/>
          <p:cNvGraphicFramePr/>
          <p:nvPr/>
        </p:nvGraphicFramePr>
        <p:xfrm>
          <a:off x="4763450" y="437250"/>
          <a:ext cx="3000000" cy="3000000"/>
        </p:xfrm>
        <a:graphic>
          <a:graphicData uri="http://schemas.openxmlformats.org/drawingml/2006/table">
            <a:tbl>
              <a:tblPr>
                <a:noFill/>
                <a:tableStyleId>{802BA17E-F18F-4A9B-A95A-DD6EFE9947CE}</a:tableStyleId>
              </a:tblPr>
              <a:tblGrid>
                <a:gridCol w="3547900"/>
                <a:gridCol w="556100"/>
              </a:tblGrid>
              <a:tr h="196050">
                <a:tc>
                  <a:txBody>
                    <a:bodyPr/>
                    <a:lstStyle/>
                    <a:p>
                      <a:pPr indent="0" lvl="0" marL="0" rtl="0" algn="l">
                        <a:lnSpc>
                          <a:spcPct val="115000"/>
                        </a:lnSpc>
                        <a:spcBef>
                          <a:spcPts val="0"/>
                        </a:spcBef>
                        <a:spcAft>
                          <a:spcPts val="0"/>
                        </a:spcAft>
                        <a:buNone/>
                      </a:pPr>
                      <a:r>
                        <a:rPr b="1" lang="en-GB" sz="1200"/>
                        <a:t>Area</a:t>
                      </a:r>
                      <a:endParaRPr b="1" sz="1200"/>
                    </a:p>
                  </a:txBody>
                  <a:tcPr marT="0" marB="0" marR="28575" marL="28575" anchor="b">
                    <a:lnL cap="flat" cmpd="sng" w="10025">
                      <a:solidFill>
                        <a:srgbClr val="CCCCCC"/>
                      </a:solidFill>
                      <a:prstDash val="solid"/>
                      <a:round/>
                      <a:headEnd len="sm" w="sm" type="none"/>
                      <a:tailEnd len="sm" w="sm" type="none"/>
                    </a:lnL>
                    <a:lnR cap="flat" cmpd="sng" w="10025">
                      <a:solidFill>
                        <a:srgbClr val="CCCCCC"/>
                      </a:solidFill>
                      <a:prstDash val="solid"/>
                      <a:round/>
                      <a:headEnd len="sm" w="sm" type="none"/>
                      <a:tailEnd len="sm" w="sm" type="none"/>
                    </a:lnR>
                    <a:lnT cap="flat" cmpd="sng" w="10025">
                      <a:solidFill>
                        <a:srgbClr val="CCCCCC"/>
                      </a:solidFill>
                      <a:prstDash val="solid"/>
                      <a:round/>
                      <a:headEnd len="sm" w="sm" type="none"/>
                      <a:tailEnd len="sm" w="sm" type="none"/>
                    </a:lnT>
                    <a:lnB cap="flat" cmpd="sng" w="10025">
                      <a:solidFill>
                        <a:srgbClr val="CCCCCC"/>
                      </a:solidFill>
                      <a:prstDash val="solid"/>
                      <a:round/>
                      <a:headEnd len="sm" w="sm" type="none"/>
                      <a:tailEnd len="sm" w="sm" type="none"/>
                    </a:lnB>
                    <a:solidFill>
                      <a:srgbClr val="E8ECF4"/>
                    </a:solidFill>
                  </a:tcPr>
                </a:tc>
                <a:tc>
                  <a:txBody>
                    <a:bodyPr/>
                    <a:lstStyle/>
                    <a:p>
                      <a:pPr indent="0" lvl="0" marL="0" rtl="0" algn="l">
                        <a:lnSpc>
                          <a:spcPct val="115000"/>
                        </a:lnSpc>
                        <a:spcBef>
                          <a:spcPts val="0"/>
                        </a:spcBef>
                        <a:spcAft>
                          <a:spcPts val="0"/>
                        </a:spcAft>
                        <a:buNone/>
                      </a:pPr>
                      <a:r>
                        <a:rPr b="1" lang="en-GB" sz="1200"/>
                        <a:t>%</a:t>
                      </a:r>
                      <a:endParaRPr b="1" sz="1200"/>
                    </a:p>
                  </a:txBody>
                  <a:tcPr marT="0" marB="0" marR="28575" marL="28575" anchor="b">
                    <a:lnL cap="flat" cmpd="sng" w="10025">
                      <a:solidFill>
                        <a:srgbClr val="CCCCCC"/>
                      </a:solidFill>
                      <a:prstDash val="solid"/>
                      <a:round/>
                      <a:headEnd len="sm" w="sm" type="none"/>
                      <a:tailEnd len="sm" w="sm" type="none"/>
                    </a:lnL>
                    <a:lnR cap="flat" cmpd="sng" w="10025">
                      <a:solidFill>
                        <a:srgbClr val="CCCCCC"/>
                      </a:solidFill>
                      <a:prstDash val="solid"/>
                      <a:round/>
                      <a:headEnd len="sm" w="sm" type="none"/>
                      <a:tailEnd len="sm" w="sm" type="none"/>
                    </a:lnR>
                    <a:lnT cap="flat" cmpd="sng" w="10025">
                      <a:solidFill>
                        <a:srgbClr val="CCCCCC"/>
                      </a:solidFill>
                      <a:prstDash val="solid"/>
                      <a:round/>
                      <a:headEnd len="sm" w="sm" type="none"/>
                      <a:tailEnd len="sm" w="sm" type="none"/>
                    </a:lnT>
                    <a:lnB cap="flat" cmpd="sng" w="10025">
                      <a:solidFill>
                        <a:srgbClr val="CCCCCC"/>
                      </a:solidFill>
                      <a:prstDash val="solid"/>
                      <a:round/>
                      <a:headEnd len="sm" w="sm" type="none"/>
                      <a:tailEnd len="sm" w="sm" type="none"/>
                    </a:lnB>
                    <a:solidFill>
                      <a:srgbClr val="E8ECF4"/>
                    </a:solidFill>
                  </a:tcPr>
                </a:tc>
              </a:tr>
              <a:tr h="213800">
                <a:tc>
                  <a:txBody>
                    <a:bodyPr/>
                    <a:lstStyle/>
                    <a:p>
                      <a:pPr indent="0" lvl="0" marL="0" rtl="0" algn="l">
                        <a:lnSpc>
                          <a:spcPct val="115000"/>
                        </a:lnSpc>
                        <a:spcBef>
                          <a:spcPts val="0"/>
                        </a:spcBef>
                        <a:spcAft>
                          <a:spcPts val="0"/>
                        </a:spcAft>
                        <a:buNone/>
                      </a:pPr>
                      <a:r>
                        <a:rPr lang="en-GB" sz="1100"/>
                        <a:t>Sutton</a:t>
                      </a:r>
                      <a:endParaRPr sz="1100"/>
                    </a:p>
                  </a:txBody>
                  <a:tcPr marT="0" marB="0" marR="28575" marL="28575" anchor="b">
                    <a:lnL cap="flat" cmpd="sng" w="10025">
                      <a:solidFill>
                        <a:srgbClr val="CCCCCC"/>
                      </a:solidFill>
                      <a:prstDash val="solid"/>
                      <a:round/>
                      <a:headEnd len="sm" w="sm" type="none"/>
                      <a:tailEnd len="sm" w="sm" type="none"/>
                    </a:lnL>
                    <a:lnR cap="flat" cmpd="sng" w="10025">
                      <a:solidFill>
                        <a:srgbClr val="CCCCCC"/>
                      </a:solidFill>
                      <a:prstDash val="solid"/>
                      <a:round/>
                      <a:headEnd len="sm" w="sm" type="none"/>
                      <a:tailEnd len="sm" w="sm" type="none"/>
                    </a:lnR>
                    <a:lnT cap="flat" cmpd="sng" w="10025">
                      <a:solidFill>
                        <a:srgbClr val="CCCCCC"/>
                      </a:solidFill>
                      <a:prstDash val="solid"/>
                      <a:round/>
                      <a:headEnd len="sm" w="sm" type="none"/>
                      <a:tailEnd len="sm" w="sm" type="none"/>
                    </a:lnT>
                    <a:lnB cap="flat" cmpd="sng" w="100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GB" sz="1100"/>
                        <a:t>25</a:t>
                      </a:r>
                      <a:endParaRPr sz="1100"/>
                    </a:p>
                  </a:txBody>
                  <a:tcPr marT="0" marB="0" marR="28575" marL="28575" anchor="b">
                    <a:lnL cap="flat" cmpd="sng" w="10025">
                      <a:solidFill>
                        <a:srgbClr val="CCCCCC"/>
                      </a:solidFill>
                      <a:prstDash val="solid"/>
                      <a:round/>
                      <a:headEnd len="sm" w="sm" type="none"/>
                      <a:tailEnd len="sm" w="sm" type="none"/>
                    </a:lnL>
                    <a:lnR cap="flat" cmpd="sng" w="10025">
                      <a:solidFill>
                        <a:srgbClr val="CCCCCC"/>
                      </a:solidFill>
                      <a:prstDash val="solid"/>
                      <a:round/>
                      <a:headEnd len="sm" w="sm" type="none"/>
                      <a:tailEnd len="sm" w="sm" type="none"/>
                    </a:lnR>
                    <a:lnT cap="flat" cmpd="sng" w="10025">
                      <a:solidFill>
                        <a:srgbClr val="CCCCCC"/>
                      </a:solidFill>
                      <a:prstDash val="solid"/>
                      <a:round/>
                      <a:headEnd len="sm" w="sm" type="none"/>
                      <a:tailEnd len="sm" w="sm" type="none"/>
                    </a:lnT>
                    <a:lnB cap="flat" cmpd="sng" w="10025">
                      <a:solidFill>
                        <a:srgbClr val="CCCCCC"/>
                      </a:solidFill>
                      <a:prstDash val="solid"/>
                      <a:round/>
                      <a:headEnd len="sm" w="sm" type="none"/>
                      <a:tailEnd len="sm" w="sm" type="none"/>
                    </a:lnB>
                  </a:tcPr>
                </a:tc>
              </a:tr>
              <a:tr h="233825">
                <a:tc>
                  <a:txBody>
                    <a:bodyPr/>
                    <a:lstStyle/>
                    <a:p>
                      <a:pPr indent="0" lvl="0" marL="0" rtl="0" algn="l">
                        <a:lnSpc>
                          <a:spcPct val="115000"/>
                        </a:lnSpc>
                        <a:spcBef>
                          <a:spcPts val="0"/>
                        </a:spcBef>
                        <a:spcAft>
                          <a:spcPts val="0"/>
                        </a:spcAft>
                        <a:buNone/>
                      </a:pPr>
                      <a:r>
                        <a:rPr lang="en-GB" sz="1100"/>
                        <a:t>Wallington</a:t>
                      </a:r>
                      <a:endParaRPr sz="1100"/>
                    </a:p>
                  </a:txBody>
                  <a:tcPr marT="0" marB="0" marR="28575" marL="28575" anchor="b">
                    <a:lnL cap="flat" cmpd="sng" w="10025">
                      <a:solidFill>
                        <a:srgbClr val="CCCCCC"/>
                      </a:solidFill>
                      <a:prstDash val="solid"/>
                      <a:round/>
                      <a:headEnd len="sm" w="sm" type="none"/>
                      <a:tailEnd len="sm" w="sm" type="none"/>
                    </a:lnL>
                    <a:lnR cap="flat" cmpd="sng" w="10025">
                      <a:solidFill>
                        <a:srgbClr val="CCCCCC"/>
                      </a:solidFill>
                      <a:prstDash val="solid"/>
                      <a:round/>
                      <a:headEnd len="sm" w="sm" type="none"/>
                      <a:tailEnd len="sm" w="sm" type="none"/>
                    </a:lnR>
                    <a:lnT cap="flat" cmpd="sng" w="10025">
                      <a:solidFill>
                        <a:srgbClr val="CCCCCC"/>
                      </a:solidFill>
                      <a:prstDash val="solid"/>
                      <a:round/>
                      <a:headEnd len="sm" w="sm" type="none"/>
                      <a:tailEnd len="sm" w="sm" type="none"/>
                    </a:lnT>
                    <a:lnB cap="flat" cmpd="sng" w="100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GB" sz="1100"/>
                        <a:t>17</a:t>
                      </a:r>
                      <a:endParaRPr sz="1100"/>
                    </a:p>
                  </a:txBody>
                  <a:tcPr marT="0" marB="0" marR="28575" marL="28575" anchor="b">
                    <a:lnL cap="flat" cmpd="sng" w="10025">
                      <a:solidFill>
                        <a:srgbClr val="CCCCCC"/>
                      </a:solidFill>
                      <a:prstDash val="solid"/>
                      <a:round/>
                      <a:headEnd len="sm" w="sm" type="none"/>
                      <a:tailEnd len="sm" w="sm" type="none"/>
                    </a:lnL>
                    <a:lnR cap="flat" cmpd="sng" w="10025">
                      <a:solidFill>
                        <a:srgbClr val="CCCCCC"/>
                      </a:solidFill>
                      <a:prstDash val="solid"/>
                      <a:round/>
                      <a:headEnd len="sm" w="sm" type="none"/>
                      <a:tailEnd len="sm" w="sm" type="none"/>
                    </a:lnR>
                    <a:lnT cap="flat" cmpd="sng" w="10025">
                      <a:solidFill>
                        <a:srgbClr val="CCCCCC"/>
                      </a:solidFill>
                      <a:prstDash val="solid"/>
                      <a:round/>
                      <a:headEnd len="sm" w="sm" type="none"/>
                      <a:tailEnd len="sm" w="sm" type="none"/>
                    </a:lnT>
                    <a:lnB cap="flat" cmpd="sng" w="10025">
                      <a:solidFill>
                        <a:srgbClr val="CCCCCC"/>
                      </a:solidFill>
                      <a:prstDash val="solid"/>
                      <a:round/>
                      <a:headEnd len="sm" w="sm" type="none"/>
                      <a:tailEnd len="sm" w="sm" type="none"/>
                    </a:lnB>
                  </a:tcPr>
                </a:tc>
              </a:tr>
              <a:tr h="233825">
                <a:tc>
                  <a:txBody>
                    <a:bodyPr/>
                    <a:lstStyle/>
                    <a:p>
                      <a:pPr indent="0" lvl="0" marL="0" rtl="0" algn="l">
                        <a:lnSpc>
                          <a:spcPct val="115000"/>
                        </a:lnSpc>
                        <a:spcBef>
                          <a:spcPts val="0"/>
                        </a:spcBef>
                        <a:spcAft>
                          <a:spcPts val="0"/>
                        </a:spcAft>
                        <a:buNone/>
                      </a:pPr>
                      <a:r>
                        <a:rPr lang="en-GB" sz="1100"/>
                        <a:t>Hackbridge / Beddington / St. Helier</a:t>
                      </a:r>
                      <a:endParaRPr sz="1100"/>
                    </a:p>
                  </a:txBody>
                  <a:tcPr marT="0" marB="0" marR="28575" marL="28575" anchor="b">
                    <a:lnL cap="flat" cmpd="sng" w="10025">
                      <a:solidFill>
                        <a:srgbClr val="CCCCCC"/>
                      </a:solidFill>
                      <a:prstDash val="solid"/>
                      <a:round/>
                      <a:headEnd len="sm" w="sm" type="none"/>
                      <a:tailEnd len="sm" w="sm" type="none"/>
                    </a:lnL>
                    <a:lnR cap="flat" cmpd="sng" w="10025">
                      <a:solidFill>
                        <a:srgbClr val="CCCCCC"/>
                      </a:solidFill>
                      <a:prstDash val="solid"/>
                      <a:round/>
                      <a:headEnd len="sm" w="sm" type="none"/>
                      <a:tailEnd len="sm" w="sm" type="none"/>
                    </a:lnR>
                    <a:lnT cap="flat" cmpd="sng" w="10025">
                      <a:solidFill>
                        <a:srgbClr val="CCCCCC"/>
                      </a:solidFill>
                      <a:prstDash val="solid"/>
                      <a:round/>
                      <a:headEnd len="sm" w="sm" type="none"/>
                      <a:tailEnd len="sm" w="sm" type="none"/>
                    </a:lnT>
                    <a:lnB cap="flat" cmpd="sng" w="100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GB" sz="1100"/>
                        <a:t>8</a:t>
                      </a:r>
                      <a:endParaRPr sz="1100"/>
                    </a:p>
                  </a:txBody>
                  <a:tcPr marT="0" marB="0" marR="28575" marL="28575" anchor="b">
                    <a:lnL cap="flat" cmpd="sng" w="10025">
                      <a:solidFill>
                        <a:srgbClr val="CCCCCC"/>
                      </a:solidFill>
                      <a:prstDash val="solid"/>
                      <a:round/>
                      <a:headEnd len="sm" w="sm" type="none"/>
                      <a:tailEnd len="sm" w="sm" type="none"/>
                    </a:lnL>
                    <a:lnR cap="flat" cmpd="sng" w="10025">
                      <a:solidFill>
                        <a:srgbClr val="CCCCCC"/>
                      </a:solidFill>
                      <a:prstDash val="solid"/>
                      <a:round/>
                      <a:headEnd len="sm" w="sm" type="none"/>
                      <a:tailEnd len="sm" w="sm" type="none"/>
                    </a:lnR>
                    <a:lnT cap="flat" cmpd="sng" w="10025">
                      <a:solidFill>
                        <a:srgbClr val="CCCCCC"/>
                      </a:solidFill>
                      <a:prstDash val="solid"/>
                      <a:round/>
                      <a:headEnd len="sm" w="sm" type="none"/>
                      <a:tailEnd len="sm" w="sm" type="none"/>
                    </a:lnT>
                    <a:lnB cap="flat" cmpd="sng" w="10025">
                      <a:solidFill>
                        <a:srgbClr val="CCCCCC"/>
                      </a:solidFill>
                      <a:prstDash val="solid"/>
                      <a:round/>
                      <a:headEnd len="sm" w="sm" type="none"/>
                      <a:tailEnd len="sm" w="sm" type="none"/>
                    </a:lnB>
                  </a:tcPr>
                </a:tc>
              </a:tr>
              <a:tr h="233825">
                <a:tc>
                  <a:txBody>
                    <a:bodyPr/>
                    <a:lstStyle/>
                    <a:p>
                      <a:pPr indent="0" lvl="0" marL="0" rtl="0" algn="l">
                        <a:lnSpc>
                          <a:spcPct val="115000"/>
                        </a:lnSpc>
                        <a:spcBef>
                          <a:spcPts val="0"/>
                        </a:spcBef>
                        <a:spcAft>
                          <a:spcPts val="0"/>
                        </a:spcAft>
                        <a:buNone/>
                      </a:pPr>
                      <a:r>
                        <a:rPr lang="en-GB" sz="1100"/>
                        <a:t>Worcester Park / North Cheam</a:t>
                      </a:r>
                      <a:endParaRPr sz="1100"/>
                    </a:p>
                  </a:txBody>
                  <a:tcPr marT="0" marB="0" marR="28575" marL="28575" anchor="b">
                    <a:lnL cap="flat" cmpd="sng" w="10025">
                      <a:solidFill>
                        <a:srgbClr val="CCCCCC"/>
                      </a:solidFill>
                      <a:prstDash val="solid"/>
                      <a:round/>
                      <a:headEnd len="sm" w="sm" type="none"/>
                      <a:tailEnd len="sm" w="sm" type="none"/>
                    </a:lnL>
                    <a:lnR cap="flat" cmpd="sng" w="10025">
                      <a:solidFill>
                        <a:srgbClr val="CCCCCC"/>
                      </a:solidFill>
                      <a:prstDash val="solid"/>
                      <a:round/>
                      <a:headEnd len="sm" w="sm" type="none"/>
                      <a:tailEnd len="sm" w="sm" type="none"/>
                    </a:lnR>
                    <a:lnT cap="flat" cmpd="sng" w="10025">
                      <a:solidFill>
                        <a:srgbClr val="CCCCCC"/>
                      </a:solidFill>
                      <a:prstDash val="solid"/>
                      <a:round/>
                      <a:headEnd len="sm" w="sm" type="none"/>
                      <a:tailEnd len="sm" w="sm" type="none"/>
                    </a:lnT>
                    <a:lnB cap="flat" cmpd="sng" w="100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GB" sz="1100"/>
                        <a:t>7</a:t>
                      </a:r>
                      <a:endParaRPr sz="1100"/>
                    </a:p>
                  </a:txBody>
                  <a:tcPr marT="0" marB="0" marR="28575" marL="28575" anchor="b">
                    <a:lnL cap="flat" cmpd="sng" w="10025">
                      <a:solidFill>
                        <a:srgbClr val="CCCCCC"/>
                      </a:solidFill>
                      <a:prstDash val="solid"/>
                      <a:round/>
                      <a:headEnd len="sm" w="sm" type="none"/>
                      <a:tailEnd len="sm" w="sm" type="none"/>
                    </a:lnL>
                    <a:lnR cap="flat" cmpd="sng" w="10025">
                      <a:solidFill>
                        <a:srgbClr val="CCCCCC"/>
                      </a:solidFill>
                      <a:prstDash val="solid"/>
                      <a:round/>
                      <a:headEnd len="sm" w="sm" type="none"/>
                      <a:tailEnd len="sm" w="sm" type="none"/>
                    </a:lnR>
                    <a:lnT cap="flat" cmpd="sng" w="10025">
                      <a:solidFill>
                        <a:srgbClr val="CCCCCC"/>
                      </a:solidFill>
                      <a:prstDash val="solid"/>
                      <a:round/>
                      <a:headEnd len="sm" w="sm" type="none"/>
                      <a:tailEnd len="sm" w="sm" type="none"/>
                    </a:lnT>
                    <a:lnB cap="flat" cmpd="sng" w="10025">
                      <a:solidFill>
                        <a:srgbClr val="CCCCCC"/>
                      </a:solidFill>
                      <a:prstDash val="solid"/>
                      <a:round/>
                      <a:headEnd len="sm" w="sm" type="none"/>
                      <a:tailEnd len="sm" w="sm" type="none"/>
                    </a:lnB>
                  </a:tcPr>
                </a:tc>
              </a:tr>
              <a:tr h="233825">
                <a:tc>
                  <a:txBody>
                    <a:bodyPr/>
                    <a:lstStyle/>
                    <a:p>
                      <a:pPr indent="0" lvl="0" marL="0" rtl="0" algn="l">
                        <a:lnSpc>
                          <a:spcPct val="115000"/>
                        </a:lnSpc>
                        <a:spcBef>
                          <a:spcPts val="0"/>
                        </a:spcBef>
                        <a:spcAft>
                          <a:spcPts val="0"/>
                        </a:spcAft>
                        <a:buNone/>
                      </a:pPr>
                      <a:r>
                        <a:rPr lang="en-GB" sz="1100"/>
                        <a:t>Carshalton / Belmont</a:t>
                      </a:r>
                      <a:endParaRPr sz="1100"/>
                    </a:p>
                  </a:txBody>
                  <a:tcPr marT="0" marB="0" marR="28575" marL="28575" anchor="b">
                    <a:lnL cap="flat" cmpd="sng" w="10025">
                      <a:solidFill>
                        <a:srgbClr val="CCCCCC"/>
                      </a:solidFill>
                      <a:prstDash val="solid"/>
                      <a:round/>
                      <a:headEnd len="sm" w="sm" type="none"/>
                      <a:tailEnd len="sm" w="sm" type="none"/>
                    </a:lnL>
                    <a:lnR cap="flat" cmpd="sng" w="10025">
                      <a:solidFill>
                        <a:srgbClr val="CCCCCC"/>
                      </a:solidFill>
                      <a:prstDash val="solid"/>
                      <a:round/>
                      <a:headEnd len="sm" w="sm" type="none"/>
                      <a:tailEnd len="sm" w="sm" type="none"/>
                    </a:lnR>
                    <a:lnT cap="flat" cmpd="sng" w="10025">
                      <a:solidFill>
                        <a:srgbClr val="CCCCCC"/>
                      </a:solidFill>
                      <a:prstDash val="solid"/>
                      <a:round/>
                      <a:headEnd len="sm" w="sm" type="none"/>
                      <a:tailEnd len="sm" w="sm" type="none"/>
                    </a:lnT>
                    <a:lnB cap="flat" cmpd="sng" w="100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GB" sz="1100"/>
                        <a:t>7</a:t>
                      </a:r>
                      <a:endParaRPr sz="1100"/>
                    </a:p>
                  </a:txBody>
                  <a:tcPr marT="0" marB="0" marR="28575" marL="28575" anchor="b">
                    <a:lnL cap="flat" cmpd="sng" w="10025">
                      <a:solidFill>
                        <a:srgbClr val="CCCCCC"/>
                      </a:solidFill>
                      <a:prstDash val="solid"/>
                      <a:round/>
                      <a:headEnd len="sm" w="sm" type="none"/>
                      <a:tailEnd len="sm" w="sm" type="none"/>
                    </a:lnL>
                    <a:lnR cap="flat" cmpd="sng" w="10025">
                      <a:solidFill>
                        <a:srgbClr val="CCCCCC"/>
                      </a:solidFill>
                      <a:prstDash val="solid"/>
                      <a:round/>
                      <a:headEnd len="sm" w="sm" type="none"/>
                      <a:tailEnd len="sm" w="sm" type="none"/>
                    </a:lnR>
                    <a:lnT cap="flat" cmpd="sng" w="10025">
                      <a:solidFill>
                        <a:srgbClr val="CCCCCC"/>
                      </a:solidFill>
                      <a:prstDash val="solid"/>
                      <a:round/>
                      <a:headEnd len="sm" w="sm" type="none"/>
                      <a:tailEnd len="sm" w="sm" type="none"/>
                    </a:lnT>
                    <a:lnB cap="flat" cmpd="sng" w="10025">
                      <a:solidFill>
                        <a:srgbClr val="CCCCCC"/>
                      </a:solidFill>
                      <a:prstDash val="solid"/>
                      <a:round/>
                      <a:headEnd len="sm" w="sm" type="none"/>
                      <a:tailEnd len="sm" w="sm" type="none"/>
                    </a:lnB>
                  </a:tcPr>
                </a:tc>
              </a:tr>
              <a:tr h="233825">
                <a:tc>
                  <a:txBody>
                    <a:bodyPr/>
                    <a:lstStyle/>
                    <a:p>
                      <a:pPr indent="0" lvl="0" marL="0" rtl="0" algn="l">
                        <a:lnSpc>
                          <a:spcPct val="115000"/>
                        </a:lnSpc>
                        <a:spcBef>
                          <a:spcPts val="0"/>
                        </a:spcBef>
                        <a:spcAft>
                          <a:spcPts val="0"/>
                        </a:spcAft>
                        <a:buNone/>
                      </a:pPr>
                      <a:r>
                        <a:rPr lang="en-GB" sz="1100"/>
                        <a:t>Cheam</a:t>
                      </a:r>
                      <a:endParaRPr sz="1100"/>
                    </a:p>
                  </a:txBody>
                  <a:tcPr marT="0" marB="0" marR="28575" marL="28575" anchor="b">
                    <a:lnL cap="flat" cmpd="sng" w="10025">
                      <a:solidFill>
                        <a:srgbClr val="CCCCCC"/>
                      </a:solidFill>
                      <a:prstDash val="solid"/>
                      <a:round/>
                      <a:headEnd len="sm" w="sm" type="none"/>
                      <a:tailEnd len="sm" w="sm" type="none"/>
                    </a:lnL>
                    <a:lnR cap="flat" cmpd="sng" w="10025">
                      <a:solidFill>
                        <a:srgbClr val="CCCCCC"/>
                      </a:solidFill>
                      <a:prstDash val="solid"/>
                      <a:round/>
                      <a:headEnd len="sm" w="sm" type="none"/>
                      <a:tailEnd len="sm" w="sm" type="none"/>
                    </a:lnR>
                    <a:lnT cap="flat" cmpd="sng" w="10025">
                      <a:solidFill>
                        <a:srgbClr val="CCCCCC"/>
                      </a:solidFill>
                      <a:prstDash val="solid"/>
                      <a:round/>
                      <a:headEnd len="sm" w="sm" type="none"/>
                      <a:tailEnd len="sm" w="sm" type="none"/>
                    </a:lnT>
                    <a:lnB cap="flat" cmpd="sng" w="100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GB" sz="1100"/>
                        <a:t>6</a:t>
                      </a:r>
                      <a:endParaRPr sz="1100"/>
                    </a:p>
                  </a:txBody>
                  <a:tcPr marT="0" marB="0" marR="28575" marL="28575" anchor="b">
                    <a:lnL cap="flat" cmpd="sng" w="10025">
                      <a:solidFill>
                        <a:srgbClr val="CCCCCC"/>
                      </a:solidFill>
                      <a:prstDash val="solid"/>
                      <a:round/>
                      <a:headEnd len="sm" w="sm" type="none"/>
                      <a:tailEnd len="sm" w="sm" type="none"/>
                    </a:lnL>
                    <a:lnR cap="flat" cmpd="sng" w="10025">
                      <a:solidFill>
                        <a:srgbClr val="CCCCCC"/>
                      </a:solidFill>
                      <a:prstDash val="solid"/>
                      <a:round/>
                      <a:headEnd len="sm" w="sm" type="none"/>
                      <a:tailEnd len="sm" w="sm" type="none"/>
                    </a:lnR>
                    <a:lnT cap="flat" cmpd="sng" w="10025">
                      <a:solidFill>
                        <a:srgbClr val="CCCCCC"/>
                      </a:solidFill>
                      <a:prstDash val="solid"/>
                      <a:round/>
                      <a:headEnd len="sm" w="sm" type="none"/>
                      <a:tailEnd len="sm" w="sm" type="none"/>
                    </a:lnT>
                    <a:lnB cap="flat" cmpd="sng" w="10025">
                      <a:solidFill>
                        <a:srgbClr val="CCCCCC"/>
                      </a:solidFill>
                      <a:prstDash val="solid"/>
                      <a:round/>
                      <a:headEnd len="sm" w="sm" type="none"/>
                      <a:tailEnd len="sm" w="sm" type="none"/>
                    </a:lnB>
                  </a:tcPr>
                </a:tc>
              </a:tr>
              <a:tr h="233825">
                <a:tc>
                  <a:txBody>
                    <a:bodyPr/>
                    <a:lstStyle/>
                    <a:p>
                      <a:pPr indent="0" lvl="0" marL="0" rtl="0" algn="l">
                        <a:lnSpc>
                          <a:spcPct val="115000"/>
                        </a:lnSpc>
                        <a:spcBef>
                          <a:spcPts val="0"/>
                        </a:spcBef>
                        <a:spcAft>
                          <a:spcPts val="0"/>
                        </a:spcAft>
                        <a:buNone/>
                      </a:pPr>
                      <a:r>
                        <a:rPr lang="en-GB" sz="1100"/>
                        <a:t>I </a:t>
                      </a:r>
                      <a:r>
                        <a:rPr lang="en-GB" sz="1100"/>
                        <a:t>do</a:t>
                      </a:r>
                      <a:r>
                        <a:rPr lang="en-GB" sz="1100"/>
                        <a:t> not live in Sutton*</a:t>
                      </a:r>
                      <a:endParaRPr sz="1100"/>
                    </a:p>
                  </a:txBody>
                  <a:tcPr marT="0" marB="0" marR="28575" marL="28575" anchor="b">
                    <a:lnL cap="flat" cmpd="sng" w="10025">
                      <a:solidFill>
                        <a:srgbClr val="CCCCCC"/>
                      </a:solidFill>
                      <a:prstDash val="solid"/>
                      <a:round/>
                      <a:headEnd len="sm" w="sm" type="none"/>
                      <a:tailEnd len="sm" w="sm" type="none"/>
                    </a:lnL>
                    <a:lnR cap="flat" cmpd="sng" w="10025">
                      <a:solidFill>
                        <a:srgbClr val="CCCCCC"/>
                      </a:solidFill>
                      <a:prstDash val="solid"/>
                      <a:round/>
                      <a:headEnd len="sm" w="sm" type="none"/>
                      <a:tailEnd len="sm" w="sm" type="none"/>
                    </a:lnR>
                    <a:lnT cap="flat" cmpd="sng" w="10025">
                      <a:solidFill>
                        <a:srgbClr val="CCCCCC"/>
                      </a:solidFill>
                      <a:prstDash val="solid"/>
                      <a:round/>
                      <a:headEnd len="sm" w="sm" type="none"/>
                      <a:tailEnd len="sm" w="sm" type="none"/>
                    </a:lnT>
                    <a:lnB cap="flat" cmpd="sng" w="10025">
                      <a:solidFill>
                        <a:srgbClr val="CCCCCC"/>
                      </a:solidFill>
                      <a:prstDash val="solid"/>
                      <a:round/>
                      <a:headEnd len="sm" w="sm" type="none"/>
                      <a:tailEnd len="sm" w="sm" type="none"/>
                    </a:lnB>
                    <a:solidFill>
                      <a:schemeClr val="lt1"/>
                    </a:solidFill>
                  </a:tcPr>
                </a:tc>
                <a:tc>
                  <a:txBody>
                    <a:bodyPr/>
                    <a:lstStyle/>
                    <a:p>
                      <a:pPr indent="0" lvl="0" marL="0" rtl="0" algn="r">
                        <a:lnSpc>
                          <a:spcPct val="115000"/>
                        </a:lnSpc>
                        <a:spcBef>
                          <a:spcPts val="0"/>
                        </a:spcBef>
                        <a:spcAft>
                          <a:spcPts val="0"/>
                        </a:spcAft>
                        <a:buNone/>
                      </a:pPr>
                      <a:r>
                        <a:rPr lang="en-GB" sz="1100"/>
                        <a:t>31</a:t>
                      </a:r>
                      <a:endParaRPr sz="1100"/>
                    </a:p>
                  </a:txBody>
                  <a:tcPr marT="0" marB="0" marR="28575" marL="28575" anchor="b">
                    <a:lnL cap="flat" cmpd="sng" w="10025">
                      <a:solidFill>
                        <a:srgbClr val="CCCCCC"/>
                      </a:solidFill>
                      <a:prstDash val="solid"/>
                      <a:round/>
                      <a:headEnd len="sm" w="sm" type="none"/>
                      <a:tailEnd len="sm" w="sm" type="none"/>
                    </a:lnL>
                    <a:lnR cap="flat" cmpd="sng" w="10025">
                      <a:solidFill>
                        <a:srgbClr val="CCCCCC"/>
                      </a:solidFill>
                      <a:prstDash val="solid"/>
                      <a:round/>
                      <a:headEnd len="sm" w="sm" type="none"/>
                      <a:tailEnd len="sm" w="sm" type="none"/>
                    </a:lnR>
                    <a:lnT cap="flat" cmpd="sng" w="10025">
                      <a:solidFill>
                        <a:srgbClr val="CCCCCC"/>
                      </a:solidFill>
                      <a:prstDash val="solid"/>
                      <a:round/>
                      <a:headEnd len="sm" w="sm" type="none"/>
                      <a:tailEnd len="sm" w="sm" type="none"/>
                    </a:lnT>
                    <a:lnB cap="flat" cmpd="sng" w="10025">
                      <a:solidFill>
                        <a:srgbClr val="CCCCCC"/>
                      </a:solidFill>
                      <a:prstDash val="solid"/>
                      <a:round/>
                      <a:headEnd len="sm" w="sm" type="none"/>
                      <a:tailEnd len="sm" w="sm" type="none"/>
                    </a:lnB>
                    <a:solidFill>
                      <a:schemeClr val="lt1"/>
                    </a:solidFill>
                  </a:tcPr>
                </a:tc>
              </a:tr>
              <a:tr h="233825">
                <a:tc gridSpan="2">
                  <a:txBody>
                    <a:bodyPr/>
                    <a:lstStyle/>
                    <a:p>
                      <a:pPr indent="0" lvl="0" marL="0" rtl="0" algn="l">
                        <a:lnSpc>
                          <a:spcPct val="115000"/>
                        </a:lnSpc>
                        <a:spcBef>
                          <a:spcPts val="0"/>
                        </a:spcBef>
                        <a:spcAft>
                          <a:spcPts val="0"/>
                        </a:spcAft>
                        <a:buNone/>
                      </a:pPr>
                      <a:r>
                        <a:rPr i="1" lang="en-GB" sz="900"/>
                        <a:t>To avoid small numbers, some categories have been combined.</a:t>
                      </a:r>
                      <a:endParaRPr i="1" sz="900"/>
                    </a:p>
                    <a:p>
                      <a:pPr indent="0" lvl="0" marL="0" rtl="0" algn="l">
                        <a:lnSpc>
                          <a:spcPct val="115000"/>
                        </a:lnSpc>
                        <a:spcBef>
                          <a:spcPts val="0"/>
                        </a:spcBef>
                        <a:spcAft>
                          <a:spcPts val="0"/>
                        </a:spcAft>
                        <a:buNone/>
                      </a:pPr>
                      <a:r>
                        <a:rPr b="1" i="1" lang="en-GB" sz="1000"/>
                        <a:t>*Sutton has</a:t>
                      </a:r>
                      <a:r>
                        <a:rPr b="1" i="1" lang="en-GB" sz="1000">
                          <a:solidFill>
                            <a:srgbClr val="222222"/>
                          </a:solidFill>
                          <a:highlight>
                            <a:srgbClr val="FFFFFF"/>
                          </a:highlight>
                        </a:rPr>
                        <a:t> a larger than average cohort of pupils living out of borough, so this number may represent children who go to school in Sutton but live outside Sutton.</a:t>
                      </a:r>
                      <a:endParaRPr b="1" i="1" sz="1000"/>
                    </a:p>
                  </a:txBody>
                  <a:tcPr marT="0" marB="0" marR="28575" marL="28575" anchor="b">
                    <a:lnL cap="flat" cmpd="sng" w="10025">
                      <a:solidFill>
                        <a:srgbClr val="CCCCCC"/>
                      </a:solidFill>
                      <a:prstDash val="solid"/>
                      <a:round/>
                      <a:headEnd len="sm" w="sm" type="none"/>
                      <a:tailEnd len="sm" w="sm" type="none"/>
                    </a:lnL>
                    <a:lnR cap="flat" cmpd="sng" w="10025">
                      <a:solidFill>
                        <a:srgbClr val="CCCCCC"/>
                      </a:solidFill>
                      <a:prstDash val="solid"/>
                      <a:round/>
                      <a:headEnd len="sm" w="sm" type="none"/>
                      <a:tailEnd len="sm" w="sm" type="none"/>
                    </a:lnR>
                    <a:lnT cap="flat" cmpd="sng" w="10025">
                      <a:solidFill>
                        <a:srgbClr val="CCCCCC"/>
                      </a:solidFill>
                      <a:prstDash val="solid"/>
                      <a:round/>
                      <a:headEnd len="sm" w="sm" type="none"/>
                      <a:tailEnd len="sm" w="sm" type="none"/>
                    </a:lnT>
                    <a:lnB cap="flat" cmpd="sng" w="10025">
                      <a:solidFill>
                        <a:srgbClr val="CCCCCC"/>
                      </a:solidFill>
                      <a:prstDash val="solid"/>
                      <a:round/>
                      <a:headEnd len="sm" w="sm" type="none"/>
                      <a:tailEnd len="sm" w="sm" type="none"/>
                    </a:lnB>
                  </a:tcPr>
                </a:tc>
                <a:tc hMerge="1"/>
              </a:tr>
            </a:tbl>
          </a:graphicData>
        </a:graphic>
      </p:graphicFrame>
      <p:graphicFrame>
        <p:nvGraphicFramePr>
          <p:cNvPr id="251" name="Google Shape;251;p32"/>
          <p:cNvGraphicFramePr/>
          <p:nvPr/>
        </p:nvGraphicFramePr>
        <p:xfrm>
          <a:off x="4763600" y="3035525"/>
          <a:ext cx="3000000" cy="3000000"/>
        </p:xfrm>
        <a:graphic>
          <a:graphicData uri="http://schemas.openxmlformats.org/drawingml/2006/table">
            <a:tbl>
              <a:tblPr>
                <a:noFill/>
                <a:tableStyleId>{802BA17E-F18F-4A9B-A95A-DD6EFE9947CE}</a:tableStyleId>
              </a:tblPr>
              <a:tblGrid>
                <a:gridCol w="3520875"/>
                <a:gridCol w="583125"/>
              </a:tblGrid>
              <a:tr h="158950">
                <a:tc>
                  <a:txBody>
                    <a:bodyPr/>
                    <a:lstStyle/>
                    <a:p>
                      <a:pPr indent="0" lvl="0" marL="0" rtl="0" algn="l">
                        <a:lnSpc>
                          <a:spcPct val="115000"/>
                        </a:lnSpc>
                        <a:spcBef>
                          <a:spcPts val="0"/>
                        </a:spcBef>
                        <a:spcAft>
                          <a:spcPts val="0"/>
                        </a:spcAft>
                        <a:buNone/>
                      </a:pPr>
                      <a:r>
                        <a:rPr b="1" lang="en-GB" sz="1100"/>
                        <a:t>Additional Needs</a:t>
                      </a:r>
                      <a:endParaRPr b="1" sz="1100"/>
                    </a:p>
                  </a:txBody>
                  <a:tcPr marT="0" marB="0" marR="28575" marL="28575" anchor="b">
                    <a:lnL cap="flat" cmpd="sng" w="10025">
                      <a:solidFill>
                        <a:srgbClr val="E8ECF4"/>
                      </a:solidFill>
                      <a:prstDash val="solid"/>
                      <a:round/>
                      <a:headEnd len="sm" w="sm" type="none"/>
                      <a:tailEnd len="sm" w="sm" type="none"/>
                    </a:lnL>
                    <a:lnR cap="flat" cmpd="sng" w="10025">
                      <a:solidFill>
                        <a:srgbClr val="E8ECF4"/>
                      </a:solidFill>
                      <a:prstDash val="solid"/>
                      <a:round/>
                      <a:headEnd len="sm" w="sm" type="none"/>
                      <a:tailEnd len="sm" w="sm" type="none"/>
                    </a:lnR>
                    <a:lnT cap="flat" cmpd="sng" w="10025">
                      <a:solidFill>
                        <a:srgbClr val="E8ECF4"/>
                      </a:solidFill>
                      <a:prstDash val="solid"/>
                      <a:round/>
                      <a:headEnd len="sm" w="sm" type="none"/>
                      <a:tailEnd len="sm" w="sm" type="none"/>
                    </a:lnT>
                    <a:lnB cap="flat" cmpd="sng" w="10025">
                      <a:solidFill>
                        <a:srgbClr val="E8ECF4"/>
                      </a:solidFill>
                      <a:prstDash val="solid"/>
                      <a:round/>
                      <a:headEnd len="sm" w="sm" type="none"/>
                      <a:tailEnd len="sm" w="sm" type="none"/>
                    </a:lnB>
                    <a:solidFill>
                      <a:srgbClr val="E8ECF4"/>
                    </a:solidFill>
                  </a:tcPr>
                </a:tc>
                <a:tc>
                  <a:txBody>
                    <a:bodyPr/>
                    <a:lstStyle/>
                    <a:p>
                      <a:pPr indent="0" lvl="0" marL="0" rtl="0" algn="l">
                        <a:lnSpc>
                          <a:spcPct val="115000"/>
                        </a:lnSpc>
                        <a:spcBef>
                          <a:spcPts val="0"/>
                        </a:spcBef>
                        <a:spcAft>
                          <a:spcPts val="0"/>
                        </a:spcAft>
                        <a:buNone/>
                      </a:pPr>
                      <a:r>
                        <a:rPr b="1" lang="en-GB" sz="1100"/>
                        <a:t>%</a:t>
                      </a:r>
                      <a:endParaRPr b="1" sz="1100"/>
                    </a:p>
                  </a:txBody>
                  <a:tcPr marT="0" marB="0" marR="28575" marL="28575" anchor="b">
                    <a:lnL cap="flat" cmpd="sng" w="10025">
                      <a:solidFill>
                        <a:srgbClr val="E8ECF4"/>
                      </a:solidFill>
                      <a:prstDash val="solid"/>
                      <a:round/>
                      <a:headEnd len="sm" w="sm" type="none"/>
                      <a:tailEnd len="sm" w="sm" type="none"/>
                    </a:lnL>
                    <a:lnR cap="flat" cmpd="sng" w="10025">
                      <a:solidFill>
                        <a:srgbClr val="E8ECF4"/>
                      </a:solidFill>
                      <a:prstDash val="solid"/>
                      <a:round/>
                      <a:headEnd len="sm" w="sm" type="none"/>
                      <a:tailEnd len="sm" w="sm" type="none"/>
                    </a:lnR>
                    <a:lnT cap="flat" cmpd="sng" w="10025">
                      <a:solidFill>
                        <a:srgbClr val="E8ECF4"/>
                      </a:solidFill>
                      <a:prstDash val="solid"/>
                      <a:round/>
                      <a:headEnd len="sm" w="sm" type="none"/>
                      <a:tailEnd len="sm" w="sm" type="none"/>
                    </a:lnT>
                    <a:lnB cap="flat" cmpd="sng" w="10025">
                      <a:solidFill>
                        <a:srgbClr val="E8ECF4"/>
                      </a:solidFill>
                      <a:prstDash val="solid"/>
                      <a:round/>
                      <a:headEnd len="sm" w="sm" type="none"/>
                      <a:tailEnd len="sm" w="sm" type="none"/>
                    </a:lnB>
                    <a:solidFill>
                      <a:srgbClr val="E8ECF4"/>
                    </a:solidFill>
                  </a:tcPr>
                </a:tc>
              </a:tr>
              <a:tr h="137275">
                <a:tc>
                  <a:txBody>
                    <a:bodyPr/>
                    <a:lstStyle/>
                    <a:p>
                      <a:pPr indent="0" lvl="0" marL="0" rtl="0" algn="l">
                        <a:lnSpc>
                          <a:spcPct val="115000"/>
                        </a:lnSpc>
                        <a:spcBef>
                          <a:spcPts val="0"/>
                        </a:spcBef>
                        <a:spcAft>
                          <a:spcPts val="0"/>
                        </a:spcAft>
                        <a:buNone/>
                      </a:pPr>
                      <a:r>
                        <a:rPr lang="en-GB" sz="1100"/>
                        <a:t>I have additional needs / learning difficulties</a:t>
                      </a:r>
                      <a:endParaRPr sz="1100"/>
                    </a:p>
                  </a:txBody>
                  <a:tcPr marT="0" marB="0" marR="28575" marL="28575" anchor="b">
                    <a:lnL cap="flat" cmpd="sng" w="10025">
                      <a:solidFill>
                        <a:srgbClr val="CCCCCC"/>
                      </a:solidFill>
                      <a:prstDash val="solid"/>
                      <a:round/>
                      <a:headEnd len="sm" w="sm" type="none"/>
                      <a:tailEnd len="sm" w="sm" type="none"/>
                    </a:lnL>
                    <a:lnR cap="flat" cmpd="sng" w="10025">
                      <a:solidFill>
                        <a:srgbClr val="CCCCCC"/>
                      </a:solidFill>
                      <a:prstDash val="solid"/>
                      <a:round/>
                      <a:headEnd len="sm" w="sm" type="none"/>
                      <a:tailEnd len="sm" w="sm" type="none"/>
                    </a:lnR>
                    <a:lnT cap="flat" cmpd="sng" w="10025">
                      <a:solidFill>
                        <a:srgbClr val="E8ECF4"/>
                      </a:solidFill>
                      <a:prstDash val="solid"/>
                      <a:round/>
                      <a:headEnd len="sm" w="sm" type="none"/>
                      <a:tailEnd len="sm" w="sm" type="none"/>
                    </a:lnT>
                    <a:lnB cap="flat" cmpd="sng" w="100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GB" sz="1100"/>
                        <a:t>7</a:t>
                      </a:r>
                      <a:endParaRPr sz="1100"/>
                    </a:p>
                  </a:txBody>
                  <a:tcPr marT="0" marB="0" marR="28575" marL="28575" anchor="b">
                    <a:lnL cap="flat" cmpd="sng" w="10025">
                      <a:solidFill>
                        <a:srgbClr val="CCCCCC"/>
                      </a:solidFill>
                      <a:prstDash val="solid"/>
                      <a:round/>
                      <a:headEnd len="sm" w="sm" type="none"/>
                      <a:tailEnd len="sm" w="sm" type="none"/>
                    </a:lnL>
                    <a:lnR cap="flat" cmpd="sng" w="10025">
                      <a:solidFill>
                        <a:srgbClr val="CCCCCC"/>
                      </a:solidFill>
                      <a:prstDash val="solid"/>
                      <a:round/>
                      <a:headEnd len="sm" w="sm" type="none"/>
                      <a:tailEnd len="sm" w="sm" type="none"/>
                    </a:lnR>
                    <a:lnT cap="flat" cmpd="sng" w="10025">
                      <a:solidFill>
                        <a:srgbClr val="E8ECF4"/>
                      </a:solidFill>
                      <a:prstDash val="solid"/>
                      <a:round/>
                      <a:headEnd len="sm" w="sm" type="none"/>
                      <a:tailEnd len="sm" w="sm" type="none"/>
                    </a:lnT>
                    <a:lnB cap="flat" cmpd="sng" w="10025">
                      <a:solidFill>
                        <a:srgbClr val="CCCCCC"/>
                      </a:solidFill>
                      <a:prstDash val="solid"/>
                      <a:round/>
                      <a:headEnd len="sm" w="sm" type="none"/>
                      <a:tailEnd len="sm" w="sm" type="none"/>
                    </a:lnB>
                  </a:tcPr>
                </a:tc>
              </a:tr>
              <a:tr h="230925">
                <a:tc>
                  <a:txBody>
                    <a:bodyPr/>
                    <a:lstStyle/>
                    <a:p>
                      <a:pPr indent="0" lvl="0" marL="0" rtl="0" algn="l">
                        <a:lnSpc>
                          <a:spcPct val="115000"/>
                        </a:lnSpc>
                        <a:spcBef>
                          <a:spcPts val="0"/>
                        </a:spcBef>
                        <a:spcAft>
                          <a:spcPts val="0"/>
                        </a:spcAft>
                        <a:buNone/>
                      </a:pPr>
                      <a:r>
                        <a:rPr lang="en-GB" sz="1100"/>
                        <a:t>I am a Young Carer </a:t>
                      </a:r>
                      <a:endParaRPr sz="1100"/>
                    </a:p>
                  </a:txBody>
                  <a:tcPr marT="0" marB="0" marR="28575" marL="28575" anchor="b">
                    <a:lnL cap="flat" cmpd="sng" w="10025">
                      <a:solidFill>
                        <a:srgbClr val="CCCCCC"/>
                      </a:solidFill>
                      <a:prstDash val="solid"/>
                      <a:round/>
                      <a:headEnd len="sm" w="sm" type="none"/>
                      <a:tailEnd len="sm" w="sm" type="none"/>
                    </a:lnL>
                    <a:lnR cap="flat" cmpd="sng" w="10025">
                      <a:solidFill>
                        <a:srgbClr val="CCCCCC"/>
                      </a:solidFill>
                      <a:prstDash val="solid"/>
                      <a:round/>
                      <a:headEnd len="sm" w="sm" type="none"/>
                      <a:tailEnd len="sm" w="sm" type="none"/>
                    </a:lnR>
                    <a:lnT cap="flat" cmpd="sng" w="10025">
                      <a:solidFill>
                        <a:srgbClr val="CCCCCC"/>
                      </a:solidFill>
                      <a:prstDash val="solid"/>
                      <a:round/>
                      <a:headEnd len="sm" w="sm" type="none"/>
                      <a:tailEnd len="sm" w="sm" type="none"/>
                    </a:lnT>
                    <a:lnB cap="flat" cmpd="sng" w="100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GB" sz="1100"/>
                        <a:t>&lt; 5</a:t>
                      </a:r>
                      <a:endParaRPr sz="1100"/>
                    </a:p>
                  </a:txBody>
                  <a:tcPr marT="0" marB="0" marR="28575" marL="28575" anchor="b">
                    <a:lnL cap="flat" cmpd="sng" w="10025">
                      <a:solidFill>
                        <a:srgbClr val="CCCCCC"/>
                      </a:solidFill>
                      <a:prstDash val="solid"/>
                      <a:round/>
                      <a:headEnd len="sm" w="sm" type="none"/>
                      <a:tailEnd len="sm" w="sm" type="none"/>
                    </a:lnL>
                    <a:lnR cap="flat" cmpd="sng" w="10025">
                      <a:solidFill>
                        <a:srgbClr val="CCCCCC"/>
                      </a:solidFill>
                      <a:prstDash val="solid"/>
                      <a:round/>
                      <a:headEnd len="sm" w="sm" type="none"/>
                      <a:tailEnd len="sm" w="sm" type="none"/>
                    </a:lnR>
                    <a:lnT cap="flat" cmpd="sng" w="10025">
                      <a:solidFill>
                        <a:srgbClr val="CCCCCC"/>
                      </a:solidFill>
                      <a:prstDash val="solid"/>
                      <a:round/>
                      <a:headEnd len="sm" w="sm" type="none"/>
                      <a:tailEnd len="sm" w="sm" type="none"/>
                    </a:lnT>
                    <a:lnB cap="flat" cmpd="sng" w="10025">
                      <a:solidFill>
                        <a:srgbClr val="CCCCCC"/>
                      </a:solidFill>
                      <a:prstDash val="solid"/>
                      <a:round/>
                      <a:headEnd len="sm" w="sm" type="none"/>
                      <a:tailEnd len="sm" w="sm" type="none"/>
                    </a:lnB>
                  </a:tcPr>
                </a:tc>
              </a:tr>
              <a:tr h="230925">
                <a:tc>
                  <a:txBody>
                    <a:bodyPr/>
                    <a:lstStyle/>
                    <a:p>
                      <a:pPr indent="0" lvl="0" marL="0" rtl="0" algn="l">
                        <a:lnSpc>
                          <a:spcPct val="115000"/>
                        </a:lnSpc>
                        <a:spcBef>
                          <a:spcPts val="0"/>
                        </a:spcBef>
                        <a:spcAft>
                          <a:spcPts val="0"/>
                        </a:spcAft>
                        <a:buNone/>
                      </a:pPr>
                      <a:r>
                        <a:rPr lang="en-GB" sz="1100"/>
                        <a:t>I am care experienced</a:t>
                      </a:r>
                      <a:endParaRPr sz="1100"/>
                    </a:p>
                  </a:txBody>
                  <a:tcPr marT="0" marB="0" marR="28575" marL="28575" anchor="b">
                    <a:lnL cap="flat" cmpd="sng" w="10025">
                      <a:solidFill>
                        <a:srgbClr val="CCCCCC"/>
                      </a:solidFill>
                      <a:prstDash val="solid"/>
                      <a:round/>
                      <a:headEnd len="sm" w="sm" type="none"/>
                      <a:tailEnd len="sm" w="sm" type="none"/>
                    </a:lnL>
                    <a:lnR cap="flat" cmpd="sng" w="10025">
                      <a:solidFill>
                        <a:srgbClr val="CCCCCC"/>
                      </a:solidFill>
                      <a:prstDash val="solid"/>
                      <a:round/>
                      <a:headEnd len="sm" w="sm" type="none"/>
                      <a:tailEnd len="sm" w="sm" type="none"/>
                    </a:lnR>
                    <a:lnT cap="flat" cmpd="sng" w="10025">
                      <a:solidFill>
                        <a:srgbClr val="CCCCCC"/>
                      </a:solidFill>
                      <a:prstDash val="solid"/>
                      <a:round/>
                      <a:headEnd len="sm" w="sm" type="none"/>
                      <a:tailEnd len="sm" w="sm" type="none"/>
                    </a:lnT>
                    <a:lnB cap="flat" cmpd="sng" w="100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GB" sz="1100"/>
                        <a:t>&lt; 5</a:t>
                      </a:r>
                      <a:endParaRPr sz="1100"/>
                    </a:p>
                  </a:txBody>
                  <a:tcPr marT="0" marB="0" marR="28575" marL="28575" anchor="b">
                    <a:lnL cap="flat" cmpd="sng" w="10025">
                      <a:solidFill>
                        <a:srgbClr val="CCCCCC"/>
                      </a:solidFill>
                      <a:prstDash val="solid"/>
                      <a:round/>
                      <a:headEnd len="sm" w="sm" type="none"/>
                      <a:tailEnd len="sm" w="sm" type="none"/>
                    </a:lnL>
                    <a:lnR cap="flat" cmpd="sng" w="10025">
                      <a:solidFill>
                        <a:srgbClr val="CCCCCC"/>
                      </a:solidFill>
                      <a:prstDash val="solid"/>
                      <a:round/>
                      <a:headEnd len="sm" w="sm" type="none"/>
                      <a:tailEnd len="sm" w="sm" type="none"/>
                    </a:lnR>
                    <a:lnT cap="flat" cmpd="sng" w="10025">
                      <a:solidFill>
                        <a:srgbClr val="CCCCCC"/>
                      </a:solidFill>
                      <a:prstDash val="solid"/>
                      <a:round/>
                      <a:headEnd len="sm" w="sm" type="none"/>
                      <a:tailEnd len="sm" w="sm" type="none"/>
                    </a:lnT>
                    <a:lnB cap="flat" cmpd="sng" w="10025">
                      <a:solidFill>
                        <a:srgbClr val="CCCCCC"/>
                      </a:solidFill>
                      <a:prstDash val="solid"/>
                      <a:round/>
                      <a:headEnd len="sm" w="sm" type="none"/>
                      <a:tailEnd len="sm" w="sm" type="none"/>
                    </a:lnB>
                  </a:tcPr>
                </a:tc>
              </a:tr>
              <a:tr h="173150">
                <a:tc>
                  <a:txBody>
                    <a:bodyPr/>
                    <a:lstStyle/>
                    <a:p>
                      <a:pPr indent="0" lvl="0" marL="0" rtl="0" algn="l">
                        <a:lnSpc>
                          <a:spcPct val="115000"/>
                        </a:lnSpc>
                        <a:spcBef>
                          <a:spcPts val="0"/>
                        </a:spcBef>
                        <a:spcAft>
                          <a:spcPts val="0"/>
                        </a:spcAft>
                        <a:buNone/>
                      </a:pPr>
                      <a:r>
                        <a:rPr lang="en-GB" sz="1100"/>
                        <a:t>None of these apply to me</a:t>
                      </a:r>
                      <a:endParaRPr sz="1100"/>
                    </a:p>
                  </a:txBody>
                  <a:tcPr marT="0" marB="0" marR="28575" marL="28575" anchor="b">
                    <a:lnL cap="flat" cmpd="sng" w="10025">
                      <a:solidFill>
                        <a:srgbClr val="CCCCCC"/>
                      </a:solidFill>
                      <a:prstDash val="solid"/>
                      <a:round/>
                      <a:headEnd len="sm" w="sm" type="none"/>
                      <a:tailEnd len="sm" w="sm" type="none"/>
                    </a:lnL>
                    <a:lnR cap="flat" cmpd="sng" w="10025">
                      <a:solidFill>
                        <a:srgbClr val="CCCCCC"/>
                      </a:solidFill>
                      <a:prstDash val="solid"/>
                      <a:round/>
                      <a:headEnd len="sm" w="sm" type="none"/>
                      <a:tailEnd len="sm" w="sm" type="none"/>
                    </a:lnR>
                    <a:lnT cap="flat" cmpd="sng" w="10025">
                      <a:solidFill>
                        <a:srgbClr val="CCCCCC"/>
                      </a:solidFill>
                      <a:prstDash val="solid"/>
                      <a:round/>
                      <a:headEnd len="sm" w="sm" type="none"/>
                      <a:tailEnd len="sm" w="sm" type="none"/>
                    </a:lnT>
                    <a:lnB cap="flat" cmpd="sng" w="10025">
                      <a:solidFill>
                        <a:srgbClr val="CCCCCC"/>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GB" sz="1100"/>
                        <a:t>86</a:t>
                      </a:r>
                      <a:endParaRPr sz="1100"/>
                    </a:p>
                  </a:txBody>
                  <a:tcPr marT="0" marB="0" marR="28575" marL="28575" anchor="b">
                    <a:lnL cap="flat" cmpd="sng" w="10025">
                      <a:solidFill>
                        <a:srgbClr val="CCCCCC"/>
                      </a:solidFill>
                      <a:prstDash val="solid"/>
                      <a:round/>
                      <a:headEnd len="sm" w="sm" type="none"/>
                      <a:tailEnd len="sm" w="sm" type="none"/>
                    </a:lnL>
                    <a:lnR cap="flat" cmpd="sng" w="10025">
                      <a:solidFill>
                        <a:srgbClr val="CCCCCC"/>
                      </a:solidFill>
                      <a:prstDash val="solid"/>
                      <a:round/>
                      <a:headEnd len="sm" w="sm" type="none"/>
                      <a:tailEnd len="sm" w="sm" type="none"/>
                    </a:lnR>
                    <a:lnT cap="flat" cmpd="sng" w="10025">
                      <a:solidFill>
                        <a:srgbClr val="CCCCCC"/>
                      </a:solidFill>
                      <a:prstDash val="solid"/>
                      <a:round/>
                      <a:headEnd len="sm" w="sm" type="none"/>
                      <a:tailEnd len="sm" w="sm" type="none"/>
                    </a:lnT>
                    <a:lnB cap="flat" cmpd="sng" w="10025">
                      <a:solidFill>
                        <a:srgbClr val="CCCCCC"/>
                      </a:solidFill>
                      <a:prstDash val="solid"/>
                      <a:round/>
                      <a:headEnd len="sm" w="sm" type="none"/>
                      <a:tailEnd len="sm" w="sm" type="none"/>
                    </a:lnB>
                  </a:tcPr>
                </a:tc>
              </a:tr>
            </a:tbl>
          </a:graphicData>
        </a:graphic>
      </p:graphicFrame>
      <p:pic>
        <p:nvPicPr>
          <p:cNvPr id="252" name="Google Shape;252;p32"/>
          <p:cNvPicPr preferRelativeResize="0"/>
          <p:nvPr/>
        </p:nvPicPr>
        <p:blipFill>
          <a:blip r:embed="rId4">
            <a:alphaModFix/>
          </a:blip>
          <a:stretch>
            <a:fillRect/>
          </a:stretch>
        </p:blipFill>
        <p:spPr>
          <a:xfrm>
            <a:off x="389075" y="4347750"/>
            <a:ext cx="1904394" cy="536100"/>
          </a:xfrm>
          <a:prstGeom prst="rect">
            <a:avLst/>
          </a:prstGeom>
          <a:noFill/>
          <a:ln>
            <a:noFill/>
          </a:ln>
        </p:spPr>
      </p:pic>
      <p:sp>
        <p:nvSpPr>
          <p:cNvPr id="253" name="Google Shape;253;p32"/>
          <p:cNvSpPr txBox="1"/>
          <p:nvPr/>
        </p:nvSpPr>
        <p:spPr>
          <a:xfrm>
            <a:off x="2343600" y="4477500"/>
            <a:ext cx="3699900" cy="27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GB" sz="900">
                <a:latin typeface="Proxima Nova"/>
                <a:ea typeface="Proxima Nova"/>
                <a:cs typeface="Proxima Nova"/>
                <a:sym typeface="Proxima Nova"/>
              </a:rPr>
              <a:t>All Icons used in this report are from the </a:t>
            </a:r>
            <a:r>
              <a:rPr i="1" lang="en-GB" sz="900" u="sng">
                <a:solidFill>
                  <a:schemeClr val="hlink"/>
                </a:solidFill>
                <a:latin typeface="Proxima Nova"/>
                <a:ea typeface="Proxima Nova"/>
                <a:cs typeface="Proxima Nova"/>
                <a:sym typeface="Proxima Nova"/>
                <a:hlinkClick r:id="rId5"/>
              </a:rPr>
              <a:t>Noun Project</a:t>
            </a:r>
            <a:r>
              <a:rPr i="1" lang="en-GB" sz="900">
                <a:latin typeface="Proxima Nova"/>
                <a:ea typeface="Proxima Nova"/>
                <a:cs typeface="Proxima Nova"/>
                <a:sym typeface="Proxima Nova"/>
              </a:rPr>
              <a:t> licenced under Creative Commons</a:t>
            </a:r>
            <a:endParaRPr i="1" sz="900">
              <a:latin typeface="Proxima Nova"/>
              <a:ea typeface="Proxima Nova"/>
              <a:cs typeface="Proxima Nova"/>
              <a:sym typeface="Proxima Nov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20"/>
          <p:cNvSpPr txBox="1"/>
          <p:nvPr/>
        </p:nvSpPr>
        <p:spPr>
          <a:xfrm>
            <a:off x="282475" y="167600"/>
            <a:ext cx="8240100" cy="55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400">
                <a:solidFill>
                  <a:schemeClr val="lt2"/>
                </a:solidFill>
                <a:latin typeface="Proxima Nova"/>
                <a:ea typeface="Proxima Nova"/>
                <a:cs typeface="Proxima Nova"/>
                <a:sym typeface="Proxima Nova"/>
              </a:rPr>
              <a:t>Key findings</a:t>
            </a:r>
            <a:endParaRPr b="1" sz="2400">
              <a:solidFill>
                <a:schemeClr val="lt2"/>
              </a:solidFill>
              <a:latin typeface="Proxima Nova"/>
              <a:ea typeface="Proxima Nova"/>
              <a:cs typeface="Proxima Nova"/>
              <a:sym typeface="Proxima Nova"/>
            </a:endParaRPr>
          </a:p>
          <a:p>
            <a:pPr indent="0" lvl="0" marL="0" rtl="0" algn="l">
              <a:spcBef>
                <a:spcPts val="0"/>
              </a:spcBef>
              <a:spcAft>
                <a:spcPts val="0"/>
              </a:spcAft>
              <a:buNone/>
            </a:pPr>
            <a:r>
              <a:rPr b="1" lang="en-GB" sz="1800">
                <a:solidFill>
                  <a:srgbClr val="444746"/>
                </a:solidFill>
                <a:latin typeface="Proxima Nova"/>
                <a:ea typeface="Proxima Nova"/>
                <a:cs typeface="Proxima Nova"/>
                <a:sym typeface="Proxima Nova"/>
              </a:rPr>
              <a:t>101 </a:t>
            </a:r>
            <a:r>
              <a:rPr lang="en-GB" sz="1800">
                <a:solidFill>
                  <a:srgbClr val="444746"/>
                </a:solidFill>
                <a:latin typeface="Proxima Nova"/>
                <a:ea typeface="Proxima Nova"/>
                <a:cs typeface="Proxima Nova"/>
                <a:sym typeface="Proxima Nova"/>
              </a:rPr>
              <a:t>young people filled out the survey. Most of them were 12-17 years old (82%), and live in Sutton (69%). </a:t>
            </a:r>
            <a:endParaRPr sz="1800">
              <a:solidFill>
                <a:srgbClr val="444746"/>
              </a:solidFill>
              <a:latin typeface="Proxima Nova"/>
              <a:ea typeface="Proxima Nova"/>
              <a:cs typeface="Proxima Nova"/>
              <a:sym typeface="Proxima Nova"/>
            </a:endParaRPr>
          </a:p>
        </p:txBody>
      </p:sp>
      <p:sp>
        <p:nvSpPr>
          <p:cNvPr id="95" name="Google Shape;95;p20"/>
          <p:cNvSpPr txBox="1"/>
          <p:nvPr>
            <p:ph idx="4294967295" type="body"/>
          </p:nvPr>
        </p:nvSpPr>
        <p:spPr>
          <a:xfrm>
            <a:off x="1645825" y="1277400"/>
            <a:ext cx="6428400" cy="2964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sz="1600">
                <a:solidFill>
                  <a:srgbClr val="444746"/>
                </a:solidFill>
              </a:rPr>
              <a:t>Most young people surveyed (67%) have </a:t>
            </a:r>
            <a:r>
              <a:rPr b="1" lang="en-GB" sz="1600">
                <a:solidFill>
                  <a:srgbClr val="444746"/>
                </a:solidFill>
              </a:rPr>
              <a:t>had to cut back </a:t>
            </a:r>
            <a:r>
              <a:rPr lang="en-GB" sz="1600">
                <a:solidFill>
                  <a:srgbClr val="444746"/>
                </a:solidFill>
              </a:rPr>
              <a:t>on things like heating, food, or clothing due to the cost of living. </a:t>
            </a:r>
            <a:endParaRPr sz="1600">
              <a:solidFill>
                <a:srgbClr val="444746"/>
              </a:solidFill>
            </a:endParaRPr>
          </a:p>
          <a:p>
            <a:pPr indent="0" lvl="0" marL="457200" rtl="0" algn="l">
              <a:spcBef>
                <a:spcPts val="0"/>
              </a:spcBef>
              <a:spcAft>
                <a:spcPts val="0"/>
              </a:spcAft>
              <a:buNone/>
            </a:pPr>
            <a:r>
              <a:t/>
            </a:r>
            <a:endParaRPr sz="1600">
              <a:solidFill>
                <a:srgbClr val="444746"/>
              </a:solidFill>
            </a:endParaRPr>
          </a:p>
          <a:p>
            <a:pPr indent="0" lvl="0" marL="0" rtl="0" algn="l">
              <a:spcBef>
                <a:spcPts val="0"/>
              </a:spcBef>
              <a:spcAft>
                <a:spcPts val="0"/>
              </a:spcAft>
              <a:buNone/>
            </a:pPr>
            <a:r>
              <a:rPr lang="en-GB" sz="1600">
                <a:solidFill>
                  <a:srgbClr val="444746"/>
                </a:solidFill>
              </a:rPr>
              <a:t>Many </a:t>
            </a:r>
            <a:r>
              <a:rPr b="1" lang="en-GB" sz="1600">
                <a:solidFill>
                  <a:srgbClr val="444746"/>
                </a:solidFill>
              </a:rPr>
              <a:t>don’t know where to go for help</a:t>
            </a:r>
            <a:r>
              <a:rPr lang="en-GB" sz="1600">
                <a:solidFill>
                  <a:srgbClr val="444746"/>
                </a:solidFill>
              </a:rPr>
              <a:t> with cost of living. 46% of young people surveyed said they either don’t know what help is available, or don’t know how to access it. </a:t>
            </a:r>
            <a:endParaRPr sz="1600">
              <a:solidFill>
                <a:srgbClr val="444746"/>
              </a:solidFill>
            </a:endParaRPr>
          </a:p>
          <a:p>
            <a:pPr indent="0" lvl="0" marL="457200" rtl="0" algn="l">
              <a:spcBef>
                <a:spcPts val="0"/>
              </a:spcBef>
              <a:spcAft>
                <a:spcPts val="0"/>
              </a:spcAft>
              <a:buNone/>
            </a:pPr>
            <a:r>
              <a:t/>
            </a:r>
            <a:endParaRPr sz="1600">
              <a:solidFill>
                <a:srgbClr val="444746"/>
              </a:solidFill>
            </a:endParaRPr>
          </a:p>
          <a:p>
            <a:pPr indent="0" lvl="0" marL="0" rtl="0" algn="l">
              <a:spcBef>
                <a:spcPts val="0"/>
              </a:spcBef>
              <a:spcAft>
                <a:spcPts val="0"/>
              </a:spcAft>
              <a:buNone/>
            </a:pPr>
            <a:r>
              <a:rPr lang="en-GB" sz="1600">
                <a:solidFill>
                  <a:srgbClr val="444746"/>
                </a:solidFill>
              </a:rPr>
              <a:t>Young people suggested </a:t>
            </a:r>
            <a:r>
              <a:rPr b="1" lang="en-GB" sz="1600">
                <a:solidFill>
                  <a:srgbClr val="444746"/>
                </a:solidFill>
              </a:rPr>
              <a:t>local government and community leaders can help families </a:t>
            </a:r>
            <a:r>
              <a:rPr lang="en-GB" sz="1600">
                <a:solidFill>
                  <a:srgbClr val="444746"/>
                </a:solidFill>
              </a:rPr>
              <a:t>with the cost of living by: </a:t>
            </a:r>
            <a:endParaRPr sz="1600">
              <a:solidFill>
                <a:srgbClr val="444746"/>
              </a:solidFill>
            </a:endParaRPr>
          </a:p>
          <a:p>
            <a:pPr indent="-330200" lvl="1" marL="914400" rtl="0" algn="l">
              <a:spcBef>
                <a:spcPts val="1000"/>
              </a:spcBef>
              <a:spcAft>
                <a:spcPts val="0"/>
              </a:spcAft>
              <a:buClr>
                <a:srgbClr val="444746"/>
              </a:buClr>
              <a:buSzPts val="1600"/>
              <a:buChar char="○"/>
            </a:pPr>
            <a:r>
              <a:rPr lang="en-GB" sz="1600">
                <a:solidFill>
                  <a:srgbClr val="444746"/>
                </a:solidFill>
              </a:rPr>
              <a:t>investing in young people’s education and careers</a:t>
            </a:r>
            <a:endParaRPr sz="1600">
              <a:solidFill>
                <a:srgbClr val="444746"/>
              </a:solidFill>
            </a:endParaRPr>
          </a:p>
          <a:p>
            <a:pPr indent="-330200" lvl="1" marL="914400" rtl="0" algn="l">
              <a:spcBef>
                <a:spcPts val="0"/>
              </a:spcBef>
              <a:spcAft>
                <a:spcPts val="0"/>
              </a:spcAft>
              <a:buClr>
                <a:srgbClr val="444746"/>
              </a:buClr>
              <a:buSzPts val="1600"/>
              <a:buChar char="○"/>
            </a:pPr>
            <a:r>
              <a:rPr lang="en-GB" sz="1600">
                <a:solidFill>
                  <a:srgbClr val="444746"/>
                </a:solidFill>
              </a:rPr>
              <a:t>increasing support to help families with the essentials</a:t>
            </a:r>
            <a:endParaRPr sz="1600">
              <a:solidFill>
                <a:srgbClr val="444746"/>
              </a:solidFill>
            </a:endParaRPr>
          </a:p>
          <a:p>
            <a:pPr indent="-330200" lvl="1" marL="914400" rtl="0" algn="l">
              <a:spcBef>
                <a:spcPts val="0"/>
              </a:spcBef>
              <a:spcAft>
                <a:spcPts val="0"/>
              </a:spcAft>
              <a:buClr>
                <a:srgbClr val="444746"/>
              </a:buClr>
              <a:buSzPts val="1600"/>
              <a:buChar char="○"/>
            </a:pPr>
            <a:r>
              <a:rPr lang="en-GB" sz="1600">
                <a:solidFill>
                  <a:srgbClr val="444746"/>
                </a:solidFill>
              </a:rPr>
              <a:t>raising awareness of existing support</a:t>
            </a:r>
            <a:endParaRPr sz="1600">
              <a:solidFill>
                <a:srgbClr val="444746"/>
              </a:solidFill>
            </a:endParaRPr>
          </a:p>
        </p:txBody>
      </p:sp>
      <p:pic>
        <p:nvPicPr>
          <p:cNvPr id="96" name="Google Shape;96;p20"/>
          <p:cNvPicPr preferRelativeResize="0"/>
          <p:nvPr/>
        </p:nvPicPr>
        <p:blipFill>
          <a:blip r:embed="rId3">
            <a:alphaModFix/>
          </a:blip>
          <a:stretch>
            <a:fillRect/>
          </a:stretch>
        </p:blipFill>
        <p:spPr>
          <a:xfrm>
            <a:off x="551563" y="2100174"/>
            <a:ext cx="879850" cy="646850"/>
          </a:xfrm>
          <a:prstGeom prst="rect">
            <a:avLst/>
          </a:prstGeom>
          <a:noFill/>
          <a:ln>
            <a:noFill/>
          </a:ln>
        </p:spPr>
      </p:pic>
      <p:pic>
        <p:nvPicPr>
          <p:cNvPr id="97" name="Google Shape;97;p20"/>
          <p:cNvPicPr preferRelativeResize="0"/>
          <p:nvPr/>
        </p:nvPicPr>
        <p:blipFill>
          <a:blip r:embed="rId4">
            <a:alphaModFix/>
          </a:blip>
          <a:stretch>
            <a:fillRect/>
          </a:stretch>
        </p:blipFill>
        <p:spPr>
          <a:xfrm>
            <a:off x="582035" y="3090148"/>
            <a:ext cx="818925" cy="853900"/>
          </a:xfrm>
          <a:prstGeom prst="rect">
            <a:avLst/>
          </a:prstGeom>
          <a:noFill/>
          <a:ln>
            <a:noFill/>
          </a:ln>
        </p:spPr>
      </p:pic>
      <p:pic>
        <p:nvPicPr>
          <p:cNvPr id="98" name="Google Shape;98;p20"/>
          <p:cNvPicPr preferRelativeResize="0"/>
          <p:nvPr/>
        </p:nvPicPr>
        <p:blipFill>
          <a:blip r:embed="rId5">
            <a:alphaModFix/>
          </a:blip>
          <a:stretch>
            <a:fillRect/>
          </a:stretch>
        </p:blipFill>
        <p:spPr>
          <a:xfrm>
            <a:off x="505873" y="1119848"/>
            <a:ext cx="971225" cy="784600"/>
          </a:xfrm>
          <a:prstGeom prst="rect">
            <a:avLst/>
          </a:prstGeom>
          <a:noFill/>
          <a:ln>
            <a:noFill/>
          </a:ln>
        </p:spPr>
      </p:pic>
      <p:pic>
        <p:nvPicPr>
          <p:cNvPr id="99" name="Google Shape;99;p20"/>
          <p:cNvPicPr preferRelativeResize="0"/>
          <p:nvPr/>
        </p:nvPicPr>
        <p:blipFill>
          <a:blip r:embed="rId6">
            <a:alphaModFix/>
          </a:blip>
          <a:stretch>
            <a:fillRect/>
          </a:stretch>
        </p:blipFill>
        <p:spPr>
          <a:xfrm>
            <a:off x="389075" y="4347750"/>
            <a:ext cx="1904394" cy="5361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21"/>
          <p:cNvSpPr txBox="1"/>
          <p:nvPr/>
        </p:nvSpPr>
        <p:spPr>
          <a:xfrm>
            <a:off x="311375" y="240875"/>
            <a:ext cx="8240100" cy="55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400">
                <a:solidFill>
                  <a:schemeClr val="lt2"/>
                </a:solidFill>
                <a:latin typeface="Proxima Nova"/>
                <a:ea typeface="Proxima Nova"/>
                <a:cs typeface="Proxima Nova"/>
                <a:sym typeface="Proxima Nova"/>
              </a:rPr>
              <a:t>About the survey </a:t>
            </a:r>
            <a:endParaRPr b="1" sz="2400">
              <a:solidFill>
                <a:schemeClr val="lt2"/>
              </a:solidFill>
              <a:latin typeface="Proxima Nova"/>
              <a:ea typeface="Proxima Nova"/>
              <a:cs typeface="Proxima Nova"/>
              <a:sym typeface="Proxima Nova"/>
            </a:endParaRPr>
          </a:p>
          <a:p>
            <a:pPr indent="0" lvl="0" marL="0" rtl="0" algn="l">
              <a:spcBef>
                <a:spcPts val="0"/>
              </a:spcBef>
              <a:spcAft>
                <a:spcPts val="0"/>
              </a:spcAft>
              <a:buNone/>
            </a:pPr>
            <a:r>
              <a:t/>
            </a:r>
            <a:endParaRPr sz="1800">
              <a:solidFill>
                <a:srgbClr val="444746"/>
              </a:solidFill>
              <a:latin typeface="Proxima Nova"/>
              <a:ea typeface="Proxima Nova"/>
              <a:cs typeface="Proxima Nova"/>
              <a:sym typeface="Proxima Nova"/>
            </a:endParaRPr>
          </a:p>
        </p:txBody>
      </p:sp>
      <p:sp>
        <p:nvSpPr>
          <p:cNvPr id="105" name="Google Shape;105;p21"/>
          <p:cNvSpPr txBox="1"/>
          <p:nvPr>
            <p:ph idx="4294967295" type="body"/>
          </p:nvPr>
        </p:nvSpPr>
        <p:spPr>
          <a:xfrm>
            <a:off x="379800" y="939000"/>
            <a:ext cx="4192200" cy="2268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sz="1500">
                <a:solidFill>
                  <a:srgbClr val="444746"/>
                </a:solidFill>
              </a:rPr>
              <a:t>This survey was created </a:t>
            </a:r>
            <a:r>
              <a:rPr i="1" lang="en-GB" sz="1500">
                <a:solidFill>
                  <a:srgbClr val="444746"/>
                </a:solidFill>
              </a:rPr>
              <a:t>by</a:t>
            </a:r>
            <a:r>
              <a:rPr lang="en-GB" sz="1500">
                <a:solidFill>
                  <a:srgbClr val="444746"/>
                </a:solidFill>
              </a:rPr>
              <a:t> young people </a:t>
            </a:r>
            <a:r>
              <a:rPr i="1" lang="en-GB" sz="1500">
                <a:solidFill>
                  <a:srgbClr val="444746"/>
                </a:solidFill>
              </a:rPr>
              <a:t>for </a:t>
            </a:r>
            <a:r>
              <a:rPr lang="en-GB" sz="1500">
                <a:solidFill>
                  <a:srgbClr val="444746"/>
                </a:solidFill>
              </a:rPr>
              <a:t>young people to </a:t>
            </a:r>
            <a:r>
              <a:rPr lang="en-GB" sz="1500">
                <a:solidFill>
                  <a:srgbClr val="444746"/>
                </a:solidFill>
              </a:rPr>
              <a:t>gather information to </a:t>
            </a:r>
            <a:r>
              <a:rPr lang="en-GB" sz="1500">
                <a:solidFill>
                  <a:srgbClr val="444746"/>
                </a:solidFill>
              </a:rPr>
              <a:t>help professionals target support for young people and families. </a:t>
            </a:r>
            <a:endParaRPr sz="1500">
              <a:solidFill>
                <a:srgbClr val="444746"/>
              </a:solidFill>
            </a:endParaRPr>
          </a:p>
          <a:p>
            <a:pPr indent="0" lvl="0" marL="0" rtl="0" algn="l">
              <a:spcBef>
                <a:spcPts val="0"/>
              </a:spcBef>
              <a:spcAft>
                <a:spcPts val="0"/>
              </a:spcAft>
              <a:buNone/>
            </a:pPr>
            <a:r>
              <a:t/>
            </a:r>
            <a:endParaRPr sz="1500">
              <a:solidFill>
                <a:srgbClr val="444746"/>
              </a:solidFill>
            </a:endParaRPr>
          </a:p>
          <a:p>
            <a:pPr indent="0" lvl="0" marL="0" rtl="0" algn="l">
              <a:spcBef>
                <a:spcPts val="0"/>
              </a:spcBef>
              <a:spcAft>
                <a:spcPts val="0"/>
              </a:spcAft>
              <a:buNone/>
            </a:pPr>
            <a:r>
              <a:rPr lang="en-GB" sz="1500">
                <a:solidFill>
                  <a:srgbClr val="444746"/>
                </a:solidFill>
              </a:rPr>
              <a:t>In November 2023, </a:t>
            </a:r>
            <a:r>
              <a:rPr lang="en-GB" sz="1500" u="sng">
                <a:solidFill>
                  <a:schemeClr val="hlink"/>
                </a:solidFill>
                <a:hlinkClick r:id="rId3"/>
              </a:rPr>
              <a:t>Young Commissioners</a:t>
            </a:r>
            <a:r>
              <a:rPr lang="en-GB" sz="1500">
                <a:solidFill>
                  <a:srgbClr val="444746"/>
                </a:solidFill>
              </a:rPr>
              <a:t> organised the </a:t>
            </a:r>
            <a:r>
              <a:rPr lang="en-GB" sz="1500" u="sng">
                <a:solidFill>
                  <a:schemeClr val="hlink"/>
                </a:solidFill>
                <a:hlinkClick r:id="rId4"/>
              </a:rPr>
              <a:t>Sutton Youth Summit</a:t>
            </a:r>
            <a:r>
              <a:rPr lang="en-GB" sz="1500">
                <a:solidFill>
                  <a:srgbClr val="444746"/>
                </a:solidFill>
              </a:rPr>
              <a:t> where they surveyed young people. The survey link was later posted on the Volunteer Centre Sutton website for others to share and complete. </a:t>
            </a:r>
            <a:endParaRPr sz="1500">
              <a:solidFill>
                <a:srgbClr val="444746"/>
              </a:solidFill>
            </a:endParaRPr>
          </a:p>
          <a:p>
            <a:pPr indent="0" lvl="0" marL="0" rtl="0" algn="l">
              <a:spcBef>
                <a:spcPts val="0"/>
              </a:spcBef>
              <a:spcAft>
                <a:spcPts val="0"/>
              </a:spcAft>
              <a:buNone/>
            </a:pPr>
            <a:r>
              <a:t/>
            </a:r>
            <a:endParaRPr sz="1500">
              <a:solidFill>
                <a:srgbClr val="444746"/>
              </a:solidFill>
            </a:endParaRPr>
          </a:p>
          <a:p>
            <a:pPr indent="0" lvl="0" marL="0" rtl="0" algn="l">
              <a:spcBef>
                <a:spcPts val="0"/>
              </a:spcBef>
              <a:spcAft>
                <a:spcPts val="0"/>
              </a:spcAft>
              <a:buNone/>
            </a:pPr>
            <a:r>
              <a:rPr lang="en-GB" sz="1500">
                <a:solidFill>
                  <a:srgbClr val="444746"/>
                </a:solidFill>
              </a:rPr>
              <a:t>In total, </a:t>
            </a:r>
            <a:r>
              <a:rPr b="1" lang="en-GB" sz="1500">
                <a:solidFill>
                  <a:srgbClr val="444746"/>
                </a:solidFill>
              </a:rPr>
              <a:t>101 </a:t>
            </a:r>
            <a:r>
              <a:rPr lang="en-GB" sz="1500">
                <a:solidFill>
                  <a:srgbClr val="444746"/>
                </a:solidFill>
              </a:rPr>
              <a:t>young </a:t>
            </a:r>
            <a:r>
              <a:rPr lang="en-GB" sz="1500">
                <a:solidFill>
                  <a:srgbClr val="444746"/>
                </a:solidFill>
              </a:rPr>
              <a:t>people</a:t>
            </a:r>
            <a:r>
              <a:rPr lang="en-GB" sz="1500">
                <a:solidFill>
                  <a:srgbClr val="444746"/>
                </a:solidFill>
              </a:rPr>
              <a:t> filled out the survey.</a:t>
            </a:r>
            <a:endParaRPr sz="1500">
              <a:solidFill>
                <a:srgbClr val="444746"/>
              </a:solidFill>
            </a:endParaRPr>
          </a:p>
          <a:p>
            <a:pPr indent="0" lvl="0" marL="0" rtl="0" algn="l">
              <a:spcBef>
                <a:spcPts val="0"/>
              </a:spcBef>
              <a:spcAft>
                <a:spcPts val="0"/>
              </a:spcAft>
              <a:buNone/>
            </a:pPr>
            <a:r>
              <a:t/>
            </a:r>
            <a:endParaRPr sz="1600">
              <a:solidFill>
                <a:srgbClr val="444746"/>
              </a:solidFill>
            </a:endParaRPr>
          </a:p>
          <a:p>
            <a:pPr indent="0" lvl="0" marL="0" rtl="0" algn="l">
              <a:spcBef>
                <a:spcPts val="0"/>
              </a:spcBef>
              <a:spcAft>
                <a:spcPts val="0"/>
              </a:spcAft>
              <a:buNone/>
            </a:pPr>
            <a:r>
              <a:rPr lang="en-GB" sz="1600">
                <a:solidFill>
                  <a:srgbClr val="444746"/>
                </a:solidFill>
              </a:rPr>
              <a:t> </a:t>
            </a:r>
            <a:endParaRPr sz="1600">
              <a:solidFill>
                <a:srgbClr val="444746"/>
              </a:solidFill>
            </a:endParaRPr>
          </a:p>
          <a:p>
            <a:pPr indent="0" lvl="0" marL="0" rtl="0" algn="l">
              <a:spcBef>
                <a:spcPts val="0"/>
              </a:spcBef>
              <a:spcAft>
                <a:spcPts val="0"/>
              </a:spcAft>
              <a:buNone/>
            </a:pPr>
            <a:r>
              <a:t/>
            </a:r>
            <a:endParaRPr sz="1600">
              <a:solidFill>
                <a:srgbClr val="444746"/>
              </a:solidFill>
            </a:endParaRPr>
          </a:p>
        </p:txBody>
      </p:sp>
      <p:sp>
        <p:nvSpPr>
          <p:cNvPr id="106" name="Google Shape;106;p21"/>
          <p:cNvSpPr txBox="1"/>
          <p:nvPr/>
        </p:nvSpPr>
        <p:spPr>
          <a:xfrm>
            <a:off x="4684925" y="3181050"/>
            <a:ext cx="3392700" cy="41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GB" sz="900">
                <a:solidFill>
                  <a:schemeClr val="dk1"/>
                </a:solidFill>
                <a:latin typeface="Proxima Nova"/>
                <a:ea typeface="Proxima Nova"/>
                <a:cs typeface="Proxima Nova"/>
                <a:sym typeface="Proxima Nova"/>
              </a:rPr>
              <a:t>2023 Sutton Youth Summit.</a:t>
            </a:r>
            <a:endParaRPr i="1" sz="900">
              <a:solidFill>
                <a:schemeClr val="dk1"/>
              </a:solidFill>
              <a:latin typeface="Proxima Nova"/>
              <a:ea typeface="Proxima Nova"/>
              <a:cs typeface="Proxima Nova"/>
              <a:sym typeface="Proxima Nova"/>
            </a:endParaRPr>
          </a:p>
          <a:p>
            <a:pPr indent="0" lvl="0" marL="0" rtl="0" algn="l">
              <a:spcBef>
                <a:spcPts val="0"/>
              </a:spcBef>
              <a:spcAft>
                <a:spcPts val="0"/>
              </a:spcAft>
              <a:buNone/>
            </a:pPr>
            <a:r>
              <a:rPr i="1" lang="en-GB" sz="900">
                <a:solidFill>
                  <a:schemeClr val="dk1"/>
                </a:solidFill>
                <a:latin typeface="Proxima Nova"/>
                <a:ea typeface="Proxima Nova"/>
                <a:cs typeface="Proxima Nova"/>
                <a:sym typeface="Proxima Nova"/>
              </a:rPr>
              <a:t>Photo from </a:t>
            </a:r>
            <a:r>
              <a:rPr i="1" lang="en-GB" sz="900" u="sng">
                <a:solidFill>
                  <a:schemeClr val="hlink"/>
                </a:solidFill>
                <a:latin typeface="Proxima Nova"/>
                <a:ea typeface="Proxima Nova"/>
                <a:cs typeface="Proxima Nova"/>
                <a:sym typeface="Proxima Nova"/>
                <a:hlinkClick r:id="rId5"/>
              </a:rPr>
              <a:t>Volunteer Centre Sutton Facebook</a:t>
            </a:r>
            <a:r>
              <a:rPr i="1" lang="en-GB" sz="900">
                <a:solidFill>
                  <a:schemeClr val="dk1"/>
                </a:solidFill>
                <a:latin typeface="Proxima Nova"/>
                <a:ea typeface="Proxima Nova"/>
                <a:cs typeface="Proxima Nova"/>
                <a:sym typeface="Proxima Nova"/>
              </a:rPr>
              <a:t> </a:t>
            </a:r>
            <a:endParaRPr i="1" sz="900">
              <a:latin typeface="Proxima Nova"/>
              <a:ea typeface="Proxima Nova"/>
              <a:cs typeface="Proxima Nova"/>
              <a:sym typeface="Proxima Nova"/>
            </a:endParaRPr>
          </a:p>
        </p:txBody>
      </p:sp>
      <p:pic>
        <p:nvPicPr>
          <p:cNvPr id="107" name="Google Shape;107;p21"/>
          <p:cNvPicPr preferRelativeResize="0"/>
          <p:nvPr/>
        </p:nvPicPr>
        <p:blipFill>
          <a:blip r:embed="rId6">
            <a:alphaModFix/>
          </a:blip>
          <a:stretch>
            <a:fillRect/>
          </a:stretch>
        </p:blipFill>
        <p:spPr>
          <a:xfrm>
            <a:off x="389075" y="4347750"/>
            <a:ext cx="1904394" cy="536100"/>
          </a:xfrm>
          <a:prstGeom prst="rect">
            <a:avLst/>
          </a:prstGeom>
          <a:noFill/>
          <a:ln>
            <a:noFill/>
          </a:ln>
        </p:spPr>
      </p:pic>
      <p:pic>
        <p:nvPicPr>
          <p:cNvPr id="108" name="Google Shape;108;p21"/>
          <p:cNvPicPr preferRelativeResize="0"/>
          <p:nvPr/>
        </p:nvPicPr>
        <p:blipFill>
          <a:blip r:embed="rId7">
            <a:alphaModFix/>
          </a:blip>
          <a:stretch>
            <a:fillRect/>
          </a:stretch>
        </p:blipFill>
        <p:spPr>
          <a:xfrm>
            <a:off x="4762750" y="891611"/>
            <a:ext cx="3547648" cy="2362775"/>
          </a:xfrm>
          <a:prstGeom prst="rect">
            <a:avLst/>
          </a:prstGeom>
          <a:noFill/>
          <a:ln>
            <a:noFill/>
          </a:ln>
        </p:spPr>
      </p:pic>
      <p:sp>
        <p:nvSpPr>
          <p:cNvPr id="109" name="Google Shape;109;p21"/>
          <p:cNvSpPr txBox="1"/>
          <p:nvPr>
            <p:ph idx="4294967295" type="body"/>
          </p:nvPr>
        </p:nvSpPr>
        <p:spPr>
          <a:xfrm>
            <a:off x="379800" y="3837025"/>
            <a:ext cx="8240100" cy="2268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sz="1500">
                <a:solidFill>
                  <a:srgbClr val="444746"/>
                </a:solidFill>
              </a:rPr>
              <a:t>This survey was made possible by grant funding from London Councils and the Mayor of London.</a:t>
            </a:r>
            <a:endParaRPr sz="1500">
              <a:solidFill>
                <a:srgbClr val="444746"/>
              </a:solidFill>
            </a:endParaRPr>
          </a:p>
          <a:p>
            <a:pPr indent="0" lvl="0" marL="0" rtl="0" algn="l">
              <a:spcBef>
                <a:spcPts val="0"/>
              </a:spcBef>
              <a:spcAft>
                <a:spcPts val="0"/>
              </a:spcAft>
              <a:buNone/>
            </a:pPr>
            <a:r>
              <a:t/>
            </a:r>
            <a:endParaRPr sz="1600">
              <a:solidFill>
                <a:srgbClr val="444746"/>
              </a:solidFill>
            </a:endParaRPr>
          </a:p>
          <a:p>
            <a:pPr indent="0" lvl="0" marL="0" rtl="0" algn="l">
              <a:spcBef>
                <a:spcPts val="0"/>
              </a:spcBef>
              <a:spcAft>
                <a:spcPts val="0"/>
              </a:spcAft>
              <a:buNone/>
            </a:pPr>
            <a:r>
              <a:rPr lang="en-GB" sz="1600">
                <a:solidFill>
                  <a:srgbClr val="444746"/>
                </a:solidFill>
              </a:rPr>
              <a:t> </a:t>
            </a:r>
            <a:endParaRPr sz="1600">
              <a:solidFill>
                <a:srgbClr val="444746"/>
              </a:solidFill>
            </a:endParaRPr>
          </a:p>
          <a:p>
            <a:pPr indent="0" lvl="0" marL="0" rtl="0" algn="l">
              <a:spcBef>
                <a:spcPts val="0"/>
              </a:spcBef>
              <a:spcAft>
                <a:spcPts val="0"/>
              </a:spcAft>
              <a:buNone/>
            </a:pPr>
            <a:r>
              <a:t/>
            </a:r>
            <a:endParaRPr sz="1600">
              <a:solidFill>
                <a:srgbClr val="444746"/>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22"/>
          <p:cNvSpPr txBox="1"/>
          <p:nvPr/>
        </p:nvSpPr>
        <p:spPr>
          <a:xfrm>
            <a:off x="451950" y="99725"/>
            <a:ext cx="8240100" cy="55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400">
                <a:solidFill>
                  <a:schemeClr val="lt2"/>
                </a:solidFill>
                <a:latin typeface="Proxima Nova"/>
                <a:ea typeface="Proxima Nova"/>
                <a:cs typeface="Proxima Nova"/>
                <a:sym typeface="Proxima Nova"/>
              </a:rPr>
              <a:t>About Sutton</a:t>
            </a:r>
            <a:endParaRPr b="1" sz="2400">
              <a:solidFill>
                <a:schemeClr val="lt2"/>
              </a:solidFill>
              <a:latin typeface="Proxima Nova"/>
              <a:ea typeface="Proxima Nova"/>
              <a:cs typeface="Proxima Nova"/>
              <a:sym typeface="Proxima Nova"/>
            </a:endParaRPr>
          </a:p>
          <a:p>
            <a:pPr indent="0" lvl="0" marL="0" rtl="0" algn="l">
              <a:spcBef>
                <a:spcPts val="0"/>
              </a:spcBef>
              <a:spcAft>
                <a:spcPts val="0"/>
              </a:spcAft>
              <a:buNone/>
            </a:pPr>
            <a:r>
              <a:t/>
            </a:r>
            <a:endParaRPr sz="1800">
              <a:solidFill>
                <a:srgbClr val="444746"/>
              </a:solidFill>
              <a:latin typeface="Proxima Nova"/>
              <a:ea typeface="Proxima Nova"/>
              <a:cs typeface="Proxima Nova"/>
              <a:sym typeface="Proxima Nova"/>
            </a:endParaRPr>
          </a:p>
        </p:txBody>
      </p:sp>
      <p:sp>
        <p:nvSpPr>
          <p:cNvPr id="115" name="Google Shape;115;p22"/>
          <p:cNvSpPr txBox="1"/>
          <p:nvPr>
            <p:ph idx="4294967295" type="body"/>
          </p:nvPr>
        </p:nvSpPr>
        <p:spPr>
          <a:xfrm>
            <a:off x="434050" y="1478075"/>
            <a:ext cx="1883400" cy="5538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b="1" lang="en-GB" sz="1600">
                <a:solidFill>
                  <a:srgbClr val="444746"/>
                </a:solidFill>
              </a:rPr>
              <a:t>Nearly 1 in 3</a:t>
            </a:r>
            <a:r>
              <a:rPr lang="en-GB" sz="1600">
                <a:solidFill>
                  <a:srgbClr val="444746"/>
                </a:solidFill>
              </a:rPr>
              <a:t> </a:t>
            </a:r>
            <a:endParaRPr sz="1600">
              <a:solidFill>
                <a:srgbClr val="444746"/>
              </a:solidFill>
            </a:endParaRPr>
          </a:p>
          <a:p>
            <a:pPr indent="0" lvl="0" marL="0" rtl="0" algn="ctr">
              <a:spcBef>
                <a:spcPts val="0"/>
              </a:spcBef>
              <a:spcAft>
                <a:spcPts val="0"/>
              </a:spcAft>
              <a:buNone/>
            </a:pPr>
            <a:r>
              <a:rPr lang="en-GB" sz="1200">
                <a:solidFill>
                  <a:srgbClr val="444746"/>
                </a:solidFill>
              </a:rPr>
              <a:t>people living in Sutton are aged 25 or younger. </a:t>
            </a:r>
            <a:endParaRPr sz="1200">
              <a:solidFill>
                <a:srgbClr val="444746"/>
              </a:solidFill>
            </a:endParaRPr>
          </a:p>
          <a:p>
            <a:pPr indent="0" lvl="0" marL="0" rtl="0" algn="ctr">
              <a:spcBef>
                <a:spcPts val="0"/>
              </a:spcBef>
              <a:spcAft>
                <a:spcPts val="0"/>
              </a:spcAft>
              <a:buNone/>
            </a:pPr>
            <a:r>
              <a:t/>
            </a:r>
            <a:endParaRPr sz="1400">
              <a:solidFill>
                <a:srgbClr val="444746"/>
              </a:solidFill>
            </a:endParaRPr>
          </a:p>
          <a:p>
            <a:pPr indent="0" lvl="0" marL="0" rtl="0" algn="ctr">
              <a:spcBef>
                <a:spcPts val="0"/>
              </a:spcBef>
              <a:spcAft>
                <a:spcPts val="0"/>
              </a:spcAft>
              <a:buNone/>
            </a:pPr>
            <a:r>
              <a:rPr lang="en-GB" sz="1100">
                <a:solidFill>
                  <a:srgbClr val="444746"/>
                </a:solidFill>
              </a:rPr>
              <a:t>Sutton has a higher proportion of young people aged 0-18 than the national average, but a slightly lower proportion of young people aged 19-25.</a:t>
            </a:r>
            <a:endParaRPr sz="1100">
              <a:solidFill>
                <a:srgbClr val="444746"/>
              </a:solidFill>
            </a:endParaRPr>
          </a:p>
        </p:txBody>
      </p:sp>
      <p:grpSp>
        <p:nvGrpSpPr>
          <p:cNvPr id="116" name="Google Shape;116;p22"/>
          <p:cNvGrpSpPr/>
          <p:nvPr/>
        </p:nvGrpSpPr>
        <p:grpSpPr>
          <a:xfrm>
            <a:off x="790008" y="738414"/>
            <a:ext cx="1171469" cy="584536"/>
            <a:chOff x="418604" y="1137538"/>
            <a:chExt cx="1056997" cy="508469"/>
          </a:xfrm>
        </p:grpSpPr>
        <p:grpSp>
          <p:nvGrpSpPr>
            <p:cNvPr id="117" name="Google Shape;117;p22"/>
            <p:cNvGrpSpPr/>
            <p:nvPr/>
          </p:nvGrpSpPr>
          <p:grpSpPr>
            <a:xfrm>
              <a:off x="418604" y="1137554"/>
              <a:ext cx="187700" cy="508453"/>
              <a:chOff x="3343310" y="4475555"/>
              <a:chExt cx="127717" cy="316753"/>
            </a:xfrm>
          </p:grpSpPr>
          <p:sp>
            <p:nvSpPr>
              <p:cNvPr id="118" name="Google Shape;118;p22"/>
              <p:cNvSpPr/>
              <p:nvPr/>
            </p:nvSpPr>
            <p:spPr>
              <a:xfrm>
                <a:off x="3343310" y="4535967"/>
                <a:ext cx="127717" cy="256341"/>
              </a:xfrm>
              <a:custGeom>
                <a:rect b="b" l="l" r="r" t="t"/>
                <a:pathLst>
                  <a:path extrusionOk="0" h="156544" w="77995">
                    <a:moveTo>
                      <a:pt x="18496" y="1"/>
                    </a:moveTo>
                    <a:cubicBezTo>
                      <a:pt x="8514" y="1"/>
                      <a:pt x="359" y="8123"/>
                      <a:pt x="327" y="18105"/>
                    </a:cubicBezTo>
                    <a:lnTo>
                      <a:pt x="33" y="74537"/>
                    </a:lnTo>
                    <a:cubicBezTo>
                      <a:pt x="0" y="78778"/>
                      <a:pt x="3425" y="82235"/>
                      <a:pt x="7666" y="82268"/>
                    </a:cubicBezTo>
                    <a:lnTo>
                      <a:pt x="7731" y="82268"/>
                    </a:lnTo>
                    <a:cubicBezTo>
                      <a:pt x="11939" y="82268"/>
                      <a:pt x="15364" y="78843"/>
                      <a:pt x="15397" y="74635"/>
                    </a:cubicBezTo>
                    <a:lnTo>
                      <a:pt x="15691" y="18170"/>
                    </a:lnTo>
                    <a:cubicBezTo>
                      <a:pt x="15691" y="17341"/>
                      <a:pt x="16344" y="16668"/>
                      <a:pt x="17166" y="16668"/>
                    </a:cubicBezTo>
                    <a:cubicBezTo>
                      <a:pt x="17185" y="16668"/>
                      <a:pt x="17204" y="16669"/>
                      <a:pt x="17224" y="16669"/>
                    </a:cubicBezTo>
                    <a:cubicBezTo>
                      <a:pt x="18039" y="16669"/>
                      <a:pt x="18724" y="17355"/>
                      <a:pt x="18724" y="18170"/>
                    </a:cubicBezTo>
                    <a:lnTo>
                      <a:pt x="18724" y="147345"/>
                    </a:lnTo>
                    <a:cubicBezTo>
                      <a:pt x="18724" y="152433"/>
                      <a:pt x="22867" y="156543"/>
                      <a:pt x="27956" y="156543"/>
                    </a:cubicBezTo>
                    <a:cubicBezTo>
                      <a:pt x="33044" y="156543"/>
                      <a:pt x="37187" y="152433"/>
                      <a:pt x="37187" y="147345"/>
                    </a:cubicBezTo>
                    <a:lnTo>
                      <a:pt x="37187" y="73656"/>
                    </a:lnTo>
                    <a:lnTo>
                      <a:pt x="41167" y="73656"/>
                    </a:lnTo>
                    <a:lnTo>
                      <a:pt x="41167" y="147345"/>
                    </a:lnTo>
                    <a:cubicBezTo>
                      <a:pt x="41167" y="152433"/>
                      <a:pt x="45277" y="156543"/>
                      <a:pt x="50365" y="156543"/>
                    </a:cubicBezTo>
                    <a:cubicBezTo>
                      <a:pt x="55454" y="156543"/>
                      <a:pt x="59597" y="152433"/>
                      <a:pt x="59597" y="147345"/>
                    </a:cubicBezTo>
                    <a:cubicBezTo>
                      <a:pt x="59597" y="25477"/>
                      <a:pt x="59434" y="95153"/>
                      <a:pt x="59434" y="18300"/>
                    </a:cubicBezTo>
                    <a:cubicBezTo>
                      <a:pt x="59434" y="17420"/>
                      <a:pt x="60119" y="16702"/>
                      <a:pt x="60967" y="16669"/>
                    </a:cubicBezTo>
                    <a:cubicBezTo>
                      <a:pt x="60988" y="16669"/>
                      <a:pt x="61009" y="16668"/>
                      <a:pt x="61030" y="16668"/>
                    </a:cubicBezTo>
                    <a:cubicBezTo>
                      <a:pt x="61882" y="16668"/>
                      <a:pt x="62567" y="17310"/>
                      <a:pt x="62631" y="18170"/>
                    </a:cubicBezTo>
                    <a:lnTo>
                      <a:pt x="62598" y="74570"/>
                    </a:lnTo>
                    <a:cubicBezTo>
                      <a:pt x="62598" y="78810"/>
                      <a:pt x="66023" y="82268"/>
                      <a:pt x="70264" y="82268"/>
                    </a:cubicBezTo>
                    <a:cubicBezTo>
                      <a:pt x="74504" y="82268"/>
                      <a:pt x="77962" y="78843"/>
                      <a:pt x="77962" y="74602"/>
                    </a:cubicBezTo>
                    <a:lnTo>
                      <a:pt x="77994" y="18137"/>
                    </a:lnTo>
                    <a:cubicBezTo>
                      <a:pt x="77994" y="18137"/>
                      <a:pt x="77994" y="18105"/>
                      <a:pt x="77994" y="18105"/>
                    </a:cubicBezTo>
                    <a:cubicBezTo>
                      <a:pt x="77962" y="8123"/>
                      <a:pt x="69807" y="1"/>
                      <a:pt x="59825" y="1"/>
                    </a:cubicBezTo>
                    <a:close/>
                  </a:path>
                </a:pathLst>
              </a:custGeom>
              <a:solidFill>
                <a:srgbClr val="008D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22"/>
              <p:cNvSpPr/>
              <p:nvPr/>
            </p:nvSpPr>
            <p:spPr>
              <a:xfrm>
                <a:off x="3381341" y="4475555"/>
                <a:ext cx="52189" cy="52135"/>
              </a:xfrm>
              <a:custGeom>
                <a:rect b="b" l="l" r="r" t="t"/>
                <a:pathLst>
                  <a:path extrusionOk="0" h="31838" w="31871">
                    <a:moveTo>
                      <a:pt x="15952" y="1"/>
                    </a:moveTo>
                    <a:cubicBezTo>
                      <a:pt x="7144" y="1"/>
                      <a:pt x="1" y="7112"/>
                      <a:pt x="1" y="15919"/>
                    </a:cubicBezTo>
                    <a:cubicBezTo>
                      <a:pt x="1" y="24694"/>
                      <a:pt x="7144" y="31838"/>
                      <a:pt x="15952" y="31838"/>
                    </a:cubicBezTo>
                    <a:cubicBezTo>
                      <a:pt x="24727" y="31838"/>
                      <a:pt x="31870" y="24694"/>
                      <a:pt x="31870" y="15919"/>
                    </a:cubicBezTo>
                    <a:cubicBezTo>
                      <a:pt x="31870" y="7112"/>
                      <a:pt x="24727" y="1"/>
                      <a:pt x="15952" y="1"/>
                    </a:cubicBezTo>
                    <a:close/>
                  </a:path>
                </a:pathLst>
              </a:custGeom>
              <a:solidFill>
                <a:srgbClr val="008D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0" name="Google Shape;120;p22"/>
            <p:cNvGrpSpPr/>
            <p:nvPr/>
          </p:nvGrpSpPr>
          <p:grpSpPr>
            <a:xfrm>
              <a:off x="853239" y="1137554"/>
              <a:ext cx="187700" cy="508453"/>
              <a:chOff x="3343310" y="4475555"/>
              <a:chExt cx="127717" cy="316753"/>
            </a:xfrm>
          </p:grpSpPr>
          <p:sp>
            <p:nvSpPr>
              <p:cNvPr id="121" name="Google Shape;121;p22"/>
              <p:cNvSpPr/>
              <p:nvPr/>
            </p:nvSpPr>
            <p:spPr>
              <a:xfrm>
                <a:off x="3343310" y="4535967"/>
                <a:ext cx="127717" cy="256341"/>
              </a:xfrm>
              <a:custGeom>
                <a:rect b="b" l="l" r="r" t="t"/>
                <a:pathLst>
                  <a:path extrusionOk="0" h="156544" w="77995">
                    <a:moveTo>
                      <a:pt x="18496" y="1"/>
                    </a:moveTo>
                    <a:cubicBezTo>
                      <a:pt x="8514" y="1"/>
                      <a:pt x="359" y="8123"/>
                      <a:pt x="327" y="18105"/>
                    </a:cubicBezTo>
                    <a:lnTo>
                      <a:pt x="33" y="74537"/>
                    </a:lnTo>
                    <a:cubicBezTo>
                      <a:pt x="0" y="78778"/>
                      <a:pt x="3425" y="82235"/>
                      <a:pt x="7666" y="82268"/>
                    </a:cubicBezTo>
                    <a:lnTo>
                      <a:pt x="7731" y="82268"/>
                    </a:lnTo>
                    <a:cubicBezTo>
                      <a:pt x="11939" y="82268"/>
                      <a:pt x="15364" y="78843"/>
                      <a:pt x="15397" y="74635"/>
                    </a:cubicBezTo>
                    <a:lnTo>
                      <a:pt x="15691" y="18170"/>
                    </a:lnTo>
                    <a:cubicBezTo>
                      <a:pt x="15691" y="17341"/>
                      <a:pt x="16344" y="16668"/>
                      <a:pt x="17166" y="16668"/>
                    </a:cubicBezTo>
                    <a:cubicBezTo>
                      <a:pt x="17185" y="16668"/>
                      <a:pt x="17204" y="16669"/>
                      <a:pt x="17224" y="16669"/>
                    </a:cubicBezTo>
                    <a:cubicBezTo>
                      <a:pt x="18039" y="16669"/>
                      <a:pt x="18724" y="17355"/>
                      <a:pt x="18724" y="18170"/>
                    </a:cubicBezTo>
                    <a:lnTo>
                      <a:pt x="18724" y="147345"/>
                    </a:lnTo>
                    <a:cubicBezTo>
                      <a:pt x="18724" y="152433"/>
                      <a:pt x="22867" y="156543"/>
                      <a:pt x="27956" y="156543"/>
                    </a:cubicBezTo>
                    <a:cubicBezTo>
                      <a:pt x="33044" y="156543"/>
                      <a:pt x="37187" y="152433"/>
                      <a:pt x="37187" y="147345"/>
                    </a:cubicBezTo>
                    <a:lnTo>
                      <a:pt x="37187" y="73656"/>
                    </a:lnTo>
                    <a:lnTo>
                      <a:pt x="41167" y="73656"/>
                    </a:lnTo>
                    <a:lnTo>
                      <a:pt x="41167" y="147345"/>
                    </a:lnTo>
                    <a:cubicBezTo>
                      <a:pt x="41167" y="152433"/>
                      <a:pt x="45277" y="156543"/>
                      <a:pt x="50365" y="156543"/>
                    </a:cubicBezTo>
                    <a:cubicBezTo>
                      <a:pt x="55454" y="156543"/>
                      <a:pt x="59597" y="152433"/>
                      <a:pt x="59597" y="147345"/>
                    </a:cubicBezTo>
                    <a:cubicBezTo>
                      <a:pt x="59597" y="25477"/>
                      <a:pt x="59434" y="95153"/>
                      <a:pt x="59434" y="18300"/>
                    </a:cubicBezTo>
                    <a:cubicBezTo>
                      <a:pt x="59434" y="17420"/>
                      <a:pt x="60119" y="16702"/>
                      <a:pt x="60967" y="16669"/>
                    </a:cubicBezTo>
                    <a:cubicBezTo>
                      <a:pt x="60988" y="16669"/>
                      <a:pt x="61009" y="16668"/>
                      <a:pt x="61030" y="16668"/>
                    </a:cubicBezTo>
                    <a:cubicBezTo>
                      <a:pt x="61882" y="16668"/>
                      <a:pt x="62567" y="17310"/>
                      <a:pt x="62631" y="18170"/>
                    </a:cubicBezTo>
                    <a:lnTo>
                      <a:pt x="62598" y="74570"/>
                    </a:lnTo>
                    <a:cubicBezTo>
                      <a:pt x="62598" y="78810"/>
                      <a:pt x="66023" y="82268"/>
                      <a:pt x="70264" y="82268"/>
                    </a:cubicBezTo>
                    <a:cubicBezTo>
                      <a:pt x="74504" y="82268"/>
                      <a:pt x="77962" y="78843"/>
                      <a:pt x="77962" y="74602"/>
                    </a:cubicBezTo>
                    <a:lnTo>
                      <a:pt x="77994" y="18137"/>
                    </a:lnTo>
                    <a:cubicBezTo>
                      <a:pt x="77994" y="18137"/>
                      <a:pt x="77994" y="18105"/>
                      <a:pt x="77994" y="18105"/>
                    </a:cubicBezTo>
                    <a:cubicBezTo>
                      <a:pt x="77962" y="8123"/>
                      <a:pt x="69807" y="1"/>
                      <a:pt x="59825" y="1"/>
                    </a:cubicBezTo>
                    <a:close/>
                  </a:path>
                </a:pathLst>
              </a:cu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22"/>
              <p:cNvSpPr/>
              <p:nvPr/>
            </p:nvSpPr>
            <p:spPr>
              <a:xfrm>
                <a:off x="3381341" y="4475555"/>
                <a:ext cx="52189" cy="52135"/>
              </a:xfrm>
              <a:custGeom>
                <a:rect b="b" l="l" r="r" t="t"/>
                <a:pathLst>
                  <a:path extrusionOk="0" h="31838" w="31871">
                    <a:moveTo>
                      <a:pt x="15952" y="1"/>
                    </a:moveTo>
                    <a:cubicBezTo>
                      <a:pt x="7144" y="1"/>
                      <a:pt x="1" y="7112"/>
                      <a:pt x="1" y="15919"/>
                    </a:cubicBezTo>
                    <a:cubicBezTo>
                      <a:pt x="1" y="24694"/>
                      <a:pt x="7144" y="31838"/>
                      <a:pt x="15952" y="31838"/>
                    </a:cubicBezTo>
                    <a:cubicBezTo>
                      <a:pt x="24727" y="31838"/>
                      <a:pt x="31870" y="24694"/>
                      <a:pt x="31870" y="15919"/>
                    </a:cubicBezTo>
                    <a:cubicBezTo>
                      <a:pt x="31870" y="7112"/>
                      <a:pt x="24727" y="1"/>
                      <a:pt x="15952" y="1"/>
                    </a:cubicBezTo>
                    <a:close/>
                  </a:path>
                </a:pathLst>
              </a:cu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3" name="Google Shape;123;p22"/>
            <p:cNvGrpSpPr/>
            <p:nvPr/>
          </p:nvGrpSpPr>
          <p:grpSpPr>
            <a:xfrm>
              <a:off x="1287895" y="1137538"/>
              <a:ext cx="187705" cy="508452"/>
              <a:chOff x="3343310" y="4475555"/>
              <a:chExt cx="127717" cy="316753"/>
            </a:xfrm>
          </p:grpSpPr>
          <p:sp>
            <p:nvSpPr>
              <p:cNvPr id="124" name="Google Shape;124;p22"/>
              <p:cNvSpPr/>
              <p:nvPr/>
            </p:nvSpPr>
            <p:spPr>
              <a:xfrm>
                <a:off x="3343310" y="4535967"/>
                <a:ext cx="127717" cy="256341"/>
              </a:xfrm>
              <a:custGeom>
                <a:rect b="b" l="l" r="r" t="t"/>
                <a:pathLst>
                  <a:path extrusionOk="0" h="156544" w="77995">
                    <a:moveTo>
                      <a:pt x="18496" y="1"/>
                    </a:moveTo>
                    <a:cubicBezTo>
                      <a:pt x="8514" y="1"/>
                      <a:pt x="359" y="8123"/>
                      <a:pt x="327" y="18105"/>
                    </a:cubicBezTo>
                    <a:lnTo>
                      <a:pt x="33" y="74537"/>
                    </a:lnTo>
                    <a:cubicBezTo>
                      <a:pt x="0" y="78778"/>
                      <a:pt x="3425" y="82235"/>
                      <a:pt x="7666" y="82268"/>
                    </a:cubicBezTo>
                    <a:lnTo>
                      <a:pt x="7731" y="82268"/>
                    </a:lnTo>
                    <a:cubicBezTo>
                      <a:pt x="11939" y="82268"/>
                      <a:pt x="15364" y="78843"/>
                      <a:pt x="15397" y="74635"/>
                    </a:cubicBezTo>
                    <a:lnTo>
                      <a:pt x="15691" y="18170"/>
                    </a:lnTo>
                    <a:cubicBezTo>
                      <a:pt x="15691" y="17341"/>
                      <a:pt x="16344" y="16668"/>
                      <a:pt x="17166" y="16668"/>
                    </a:cubicBezTo>
                    <a:cubicBezTo>
                      <a:pt x="17185" y="16668"/>
                      <a:pt x="17204" y="16669"/>
                      <a:pt x="17224" y="16669"/>
                    </a:cubicBezTo>
                    <a:cubicBezTo>
                      <a:pt x="18039" y="16669"/>
                      <a:pt x="18724" y="17355"/>
                      <a:pt x="18724" y="18170"/>
                    </a:cubicBezTo>
                    <a:lnTo>
                      <a:pt x="18724" y="147345"/>
                    </a:lnTo>
                    <a:cubicBezTo>
                      <a:pt x="18724" y="152433"/>
                      <a:pt x="22867" y="156543"/>
                      <a:pt x="27956" y="156543"/>
                    </a:cubicBezTo>
                    <a:cubicBezTo>
                      <a:pt x="33044" y="156543"/>
                      <a:pt x="37187" y="152433"/>
                      <a:pt x="37187" y="147345"/>
                    </a:cubicBezTo>
                    <a:lnTo>
                      <a:pt x="37187" y="73656"/>
                    </a:lnTo>
                    <a:lnTo>
                      <a:pt x="41167" y="73656"/>
                    </a:lnTo>
                    <a:lnTo>
                      <a:pt x="41167" y="147345"/>
                    </a:lnTo>
                    <a:cubicBezTo>
                      <a:pt x="41167" y="152433"/>
                      <a:pt x="45277" y="156543"/>
                      <a:pt x="50365" y="156543"/>
                    </a:cubicBezTo>
                    <a:cubicBezTo>
                      <a:pt x="55454" y="156543"/>
                      <a:pt x="59597" y="152433"/>
                      <a:pt x="59597" y="147345"/>
                    </a:cubicBezTo>
                    <a:cubicBezTo>
                      <a:pt x="59597" y="25477"/>
                      <a:pt x="59434" y="95153"/>
                      <a:pt x="59434" y="18300"/>
                    </a:cubicBezTo>
                    <a:cubicBezTo>
                      <a:pt x="59434" y="17420"/>
                      <a:pt x="60119" y="16702"/>
                      <a:pt x="60967" y="16669"/>
                    </a:cubicBezTo>
                    <a:cubicBezTo>
                      <a:pt x="60988" y="16669"/>
                      <a:pt x="61009" y="16668"/>
                      <a:pt x="61030" y="16668"/>
                    </a:cubicBezTo>
                    <a:cubicBezTo>
                      <a:pt x="61882" y="16668"/>
                      <a:pt x="62567" y="17310"/>
                      <a:pt x="62631" y="18170"/>
                    </a:cubicBezTo>
                    <a:lnTo>
                      <a:pt x="62598" y="74570"/>
                    </a:lnTo>
                    <a:cubicBezTo>
                      <a:pt x="62598" y="78810"/>
                      <a:pt x="66023" y="82268"/>
                      <a:pt x="70264" y="82268"/>
                    </a:cubicBezTo>
                    <a:cubicBezTo>
                      <a:pt x="74504" y="82268"/>
                      <a:pt x="77962" y="78843"/>
                      <a:pt x="77962" y="74602"/>
                    </a:cubicBezTo>
                    <a:lnTo>
                      <a:pt x="77994" y="18137"/>
                    </a:lnTo>
                    <a:cubicBezTo>
                      <a:pt x="77994" y="18137"/>
                      <a:pt x="77994" y="18105"/>
                      <a:pt x="77994" y="18105"/>
                    </a:cubicBezTo>
                    <a:cubicBezTo>
                      <a:pt x="77962" y="8123"/>
                      <a:pt x="69807" y="1"/>
                      <a:pt x="59825" y="1"/>
                    </a:cubicBezTo>
                    <a:close/>
                  </a:path>
                </a:pathLst>
              </a:cu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22"/>
              <p:cNvSpPr/>
              <p:nvPr/>
            </p:nvSpPr>
            <p:spPr>
              <a:xfrm>
                <a:off x="3381341" y="4475555"/>
                <a:ext cx="52189" cy="52135"/>
              </a:xfrm>
              <a:custGeom>
                <a:rect b="b" l="l" r="r" t="t"/>
                <a:pathLst>
                  <a:path extrusionOk="0" h="31838" w="31871">
                    <a:moveTo>
                      <a:pt x="15952" y="1"/>
                    </a:moveTo>
                    <a:cubicBezTo>
                      <a:pt x="7144" y="1"/>
                      <a:pt x="1" y="7112"/>
                      <a:pt x="1" y="15919"/>
                    </a:cubicBezTo>
                    <a:cubicBezTo>
                      <a:pt x="1" y="24694"/>
                      <a:pt x="7144" y="31838"/>
                      <a:pt x="15952" y="31838"/>
                    </a:cubicBezTo>
                    <a:cubicBezTo>
                      <a:pt x="24727" y="31838"/>
                      <a:pt x="31870" y="24694"/>
                      <a:pt x="31870" y="15919"/>
                    </a:cubicBezTo>
                    <a:cubicBezTo>
                      <a:pt x="31870" y="7112"/>
                      <a:pt x="24727" y="1"/>
                      <a:pt x="15952" y="1"/>
                    </a:cubicBezTo>
                    <a:close/>
                  </a:path>
                </a:pathLst>
              </a:cu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26" name="Google Shape;126;p22"/>
          <p:cNvSpPr txBox="1"/>
          <p:nvPr>
            <p:ph idx="4294967295" type="body"/>
          </p:nvPr>
        </p:nvSpPr>
        <p:spPr>
          <a:xfrm>
            <a:off x="2657975" y="1478075"/>
            <a:ext cx="1883400" cy="5538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b="1" lang="en-GB" sz="1600">
                <a:solidFill>
                  <a:srgbClr val="444746"/>
                </a:solidFill>
              </a:rPr>
              <a:t>48%</a:t>
            </a:r>
            <a:r>
              <a:rPr lang="en-GB" sz="1800">
                <a:solidFill>
                  <a:srgbClr val="444746"/>
                </a:solidFill>
              </a:rPr>
              <a:t> </a:t>
            </a:r>
            <a:endParaRPr sz="1800">
              <a:solidFill>
                <a:srgbClr val="444746"/>
              </a:solidFill>
            </a:endParaRPr>
          </a:p>
          <a:p>
            <a:pPr indent="0" lvl="0" marL="0" rtl="0" algn="ctr">
              <a:spcBef>
                <a:spcPts val="0"/>
              </a:spcBef>
              <a:spcAft>
                <a:spcPts val="0"/>
              </a:spcAft>
              <a:buNone/>
            </a:pPr>
            <a:r>
              <a:rPr lang="en-GB" sz="1200">
                <a:solidFill>
                  <a:srgbClr val="444746"/>
                </a:solidFill>
              </a:rPr>
              <a:t>of school pupils in Sutton are from Asian, Black, or mixed/multiple ethnic backgrounds. </a:t>
            </a:r>
            <a:endParaRPr sz="1200">
              <a:solidFill>
                <a:srgbClr val="444746"/>
              </a:solidFill>
            </a:endParaRPr>
          </a:p>
          <a:p>
            <a:pPr indent="0" lvl="0" marL="0" rtl="0" algn="ctr">
              <a:spcBef>
                <a:spcPts val="0"/>
              </a:spcBef>
              <a:spcAft>
                <a:spcPts val="0"/>
              </a:spcAft>
              <a:buNone/>
            </a:pPr>
            <a:r>
              <a:t/>
            </a:r>
            <a:endParaRPr sz="1200">
              <a:solidFill>
                <a:srgbClr val="444746"/>
              </a:solidFill>
            </a:endParaRPr>
          </a:p>
          <a:p>
            <a:pPr indent="0" lvl="0" marL="0" rtl="0" algn="ctr">
              <a:spcBef>
                <a:spcPts val="0"/>
              </a:spcBef>
              <a:spcAft>
                <a:spcPts val="0"/>
              </a:spcAft>
              <a:buNone/>
            </a:pPr>
            <a:r>
              <a:rPr lang="en-GB" sz="1100">
                <a:solidFill>
                  <a:srgbClr val="444746"/>
                </a:solidFill>
              </a:rPr>
              <a:t>Sutton’s youth are more diverse compared to the population as a whole.  </a:t>
            </a:r>
            <a:endParaRPr sz="1100">
              <a:solidFill>
                <a:srgbClr val="444746"/>
              </a:solidFill>
            </a:endParaRPr>
          </a:p>
        </p:txBody>
      </p:sp>
      <p:sp>
        <p:nvSpPr>
          <p:cNvPr id="127" name="Google Shape;127;p22"/>
          <p:cNvSpPr txBox="1"/>
          <p:nvPr>
            <p:ph idx="4294967295" type="body"/>
          </p:nvPr>
        </p:nvSpPr>
        <p:spPr>
          <a:xfrm>
            <a:off x="4881900" y="1533875"/>
            <a:ext cx="1883400" cy="5538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b="1" lang="en-GB" sz="1600">
                <a:solidFill>
                  <a:srgbClr val="444746"/>
                </a:solidFill>
              </a:rPr>
              <a:t>More than </a:t>
            </a:r>
            <a:r>
              <a:rPr b="1" lang="en-GB" sz="1600">
                <a:solidFill>
                  <a:srgbClr val="444746"/>
                </a:solidFill>
              </a:rPr>
              <a:t>1 in 5</a:t>
            </a:r>
            <a:endParaRPr sz="1600">
              <a:solidFill>
                <a:srgbClr val="444746"/>
              </a:solidFill>
            </a:endParaRPr>
          </a:p>
          <a:p>
            <a:pPr indent="0" lvl="0" marL="0" rtl="0" algn="ctr">
              <a:spcBef>
                <a:spcPts val="0"/>
              </a:spcBef>
              <a:spcAft>
                <a:spcPts val="0"/>
              </a:spcAft>
              <a:buNone/>
            </a:pPr>
            <a:r>
              <a:rPr lang="en-GB" sz="1200">
                <a:solidFill>
                  <a:srgbClr val="444746"/>
                </a:solidFill>
              </a:rPr>
              <a:t>children in Sutton live in poverty.</a:t>
            </a:r>
            <a:endParaRPr sz="1200">
              <a:solidFill>
                <a:srgbClr val="444746"/>
              </a:solidFill>
            </a:endParaRPr>
          </a:p>
          <a:p>
            <a:pPr indent="0" lvl="0" marL="0" rtl="0" algn="ctr">
              <a:spcBef>
                <a:spcPts val="0"/>
              </a:spcBef>
              <a:spcAft>
                <a:spcPts val="0"/>
              </a:spcAft>
              <a:buNone/>
            </a:pPr>
            <a:r>
              <a:t/>
            </a:r>
            <a:endParaRPr sz="1300">
              <a:solidFill>
                <a:srgbClr val="444746"/>
              </a:solidFill>
            </a:endParaRPr>
          </a:p>
          <a:p>
            <a:pPr indent="0" lvl="0" marL="0" rtl="0" algn="ctr">
              <a:spcBef>
                <a:spcPts val="0"/>
              </a:spcBef>
              <a:spcAft>
                <a:spcPts val="0"/>
              </a:spcAft>
              <a:buNone/>
            </a:pPr>
            <a:r>
              <a:rPr lang="en-GB" sz="1100">
                <a:solidFill>
                  <a:srgbClr val="444746"/>
                </a:solidFill>
              </a:rPr>
              <a:t>This is lower than the national average. </a:t>
            </a:r>
            <a:endParaRPr sz="1100">
              <a:solidFill>
                <a:srgbClr val="444746"/>
              </a:solidFill>
            </a:endParaRPr>
          </a:p>
        </p:txBody>
      </p:sp>
      <p:pic>
        <p:nvPicPr>
          <p:cNvPr id="128" name="Google Shape;128;p22"/>
          <p:cNvPicPr preferRelativeResize="0"/>
          <p:nvPr/>
        </p:nvPicPr>
        <p:blipFill rotWithShape="1">
          <a:blip r:embed="rId3">
            <a:alphaModFix/>
          </a:blip>
          <a:srcRect b="5034" l="0" r="7244" t="12701"/>
          <a:stretch/>
        </p:blipFill>
        <p:spPr>
          <a:xfrm>
            <a:off x="3156225" y="557150"/>
            <a:ext cx="886901" cy="859800"/>
          </a:xfrm>
          <a:prstGeom prst="rect">
            <a:avLst/>
          </a:prstGeom>
          <a:noFill/>
          <a:ln>
            <a:noFill/>
          </a:ln>
        </p:spPr>
      </p:pic>
      <p:pic>
        <p:nvPicPr>
          <p:cNvPr id="129" name="Google Shape;129;p22"/>
          <p:cNvPicPr preferRelativeResize="0"/>
          <p:nvPr/>
        </p:nvPicPr>
        <p:blipFill>
          <a:blip r:embed="rId4">
            <a:alphaModFix/>
          </a:blip>
          <a:stretch>
            <a:fillRect/>
          </a:stretch>
        </p:blipFill>
        <p:spPr>
          <a:xfrm>
            <a:off x="5365438" y="653523"/>
            <a:ext cx="916325" cy="859940"/>
          </a:xfrm>
          <a:prstGeom prst="rect">
            <a:avLst/>
          </a:prstGeom>
          <a:noFill/>
          <a:ln>
            <a:noFill/>
          </a:ln>
        </p:spPr>
      </p:pic>
      <p:sp>
        <p:nvSpPr>
          <p:cNvPr id="130" name="Google Shape;130;p22"/>
          <p:cNvSpPr txBox="1"/>
          <p:nvPr>
            <p:ph idx="4294967295" type="body"/>
          </p:nvPr>
        </p:nvSpPr>
        <p:spPr>
          <a:xfrm>
            <a:off x="7105825" y="1533875"/>
            <a:ext cx="1883400" cy="5538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b="1" lang="en-GB" sz="1600">
                <a:solidFill>
                  <a:srgbClr val="444746"/>
                </a:solidFill>
              </a:rPr>
              <a:t>91%</a:t>
            </a:r>
            <a:endParaRPr sz="1600">
              <a:solidFill>
                <a:srgbClr val="444746"/>
              </a:solidFill>
            </a:endParaRPr>
          </a:p>
          <a:p>
            <a:pPr indent="0" lvl="0" marL="0" rtl="0" algn="ctr">
              <a:spcBef>
                <a:spcPts val="0"/>
              </a:spcBef>
              <a:spcAft>
                <a:spcPts val="0"/>
              </a:spcAft>
              <a:buNone/>
            </a:pPr>
            <a:r>
              <a:rPr lang="en-GB" sz="1200">
                <a:solidFill>
                  <a:srgbClr val="444746"/>
                </a:solidFill>
              </a:rPr>
              <a:t>of 16-18-year-olds in Sutton go onto  education or employment.</a:t>
            </a:r>
            <a:endParaRPr sz="1200">
              <a:solidFill>
                <a:srgbClr val="444746"/>
              </a:solidFill>
            </a:endParaRPr>
          </a:p>
          <a:p>
            <a:pPr indent="0" lvl="0" marL="0" rtl="0" algn="ctr">
              <a:spcBef>
                <a:spcPts val="0"/>
              </a:spcBef>
              <a:spcAft>
                <a:spcPts val="0"/>
              </a:spcAft>
              <a:buNone/>
            </a:pPr>
            <a:r>
              <a:t/>
            </a:r>
            <a:endParaRPr sz="1400">
              <a:solidFill>
                <a:srgbClr val="444746"/>
              </a:solidFill>
            </a:endParaRPr>
          </a:p>
          <a:p>
            <a:pPr indent="0" lvl="0" marL="0" rtl="0" algn="ctr">
              <a:spcBef>
                <a:spcPts val="0"/>
              </a:spcBef>
              <a:spcAft>
                <a:spcPts val="0"/>
              </a:spcAft>
              <a:buNone/>
            </a:pPr>
            <a:r>
              <a:rPr lang="en-GB" sz="1100">
                <a:solidFill>
                  <a:srgbClr val="444746"/>
                </a:solidFill>
              </a:rPr>
              <a:t>This is higher than the national average.</a:t>
            </a:r>
            <a:r>
              <a:rPr lang="en-GB" sz="1200">
                <a:solidFill>
                  <a:srgbClr val="444746"/>
                </a:solidFill>
              </a:rPr>
              <a:t> </a:t>
            </a:r>
            <a:endParaRPr sz="1200">
              <a:solidFill>
                <a:srgbClr val="444746"/>
              </a:solidFill>
            </a:endParaRPr>
          </a:p>
          <a:p>
            <a:pPr indent="0" lvl="0" marL="0" rtl="0" algn="ctr">
              <a:spcBef>
                <a:spcPts val="0"/>
              </a:spcBef>
              <a:spcAft>
                <a:spcPts val="0"/>
              </a:spcAft>
              <a:buNone/>
            </a:pPr>
            <a:r>
              <a:t/>
            </a:r>
            <a:endParaRPr sz="1400">
              <a:solidFill>
                <a:srgbClr val="444746"/>
              </a:solidFill>
            </a:endParaRPr>
          </a:p>
          <a:p>
            <a:pPr indent="0" lvl="0" marL="0" rtl="0" algn="ctr">
              <a:spcBef>
                <a:spcPts val="0"/>
              </a:spcBef>
              <a:spcAft>
                <a:spcPts val="0"/>
              </a:spcAft>
              <a:buNone/>
            </a:pPr>
            <a:r>
              <a:t/>
            </a:r>
            <a:endParaRPr sz="1400">
              <a:solidFill>
                <a:srgbClr val="444746"/>
              </a:solidFill>
            </a:endParaRPr>
          </a:p>
        </p:txBody>
      </p:sp>
      <p:pic>
        <p:nvPicPr>
          <p:cNvPr id="131" name="Google Shape;131;p22"/>
          <p:cNvPicPr preferRelativeResize="0"/>
          <p:nvPr/>
        </p:nvPicPr>
        <p:blipFill>
          <a:blip r:embed="rId5">
            <a:alphaModFix/>
          </a:blip>
          <a:stretch>
            <a:fillRect/>
          </a:stretch>
        </p:blipFill>
        <p:spPr>
          <a:xfrm>
            <a:off x="7472313" y="542312"/>
            <a:ext cx="1029734" cy="976725"/>
          </a:xfrm>
          <a:prstGeom prst="rect">
            <a:avLst/>
          </a:prstGeom>
          <a:noFill/>
          <a:ln>
            <a:noFill/>
          </a:ln>
        </p:spPr>
      </p:pic>
      <p:pic>
        <p:nvPicPr>
          <p:cNvPr id="132" name="Google Shape;132;p22"/>
          <p:cNvPicPr preferRelativeResize="0"/>
          <p:nvPr/>
        </p:nvPicPr>
        <p:blipFill>
          <a:blip r:embed="rId6">
            <a:alphaModFix/>
          </a:blip>
          <a:stretch>
            <a:fillRect/>
          </a:stretch>
        </p:blipFill>
        <p:spPr>
          <a:xfrm>
            <a:off x="389075" y="4347750"/>
            <a:ext cx="1904394" cy="536100"/>
          </a:xfrm>
          <a:prstGeom prst="rect">
            <a:avLst/>
          </a:prstGeom>
          <a:noFill/>
          <a:ln>
            <a:noFill/>
          </a:ln>
        </p:spPr>
      </p:pic>
      <p:sp>
        <p:nvSpPr>
          <p:cNvPr id="133" name="Google Shape;133;p22"/>
          <p:cNvSpPr txBox="1"/>
          <p:nvPr/>
        </p:nvSpPr>
        <p:spPr>
          <a:xfrm>
            <a:off x="451950" y="3391950"/>
            <a:ext cx="8519400" cy="859800"/>
          </a:xfrm>
          <a:prstGeom prst="rect">
            <a:avLst/>
          </a:prstGeom>
          <a:solidFill>
            <a:srgbClr val="E3E9ED"/>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solidFill>
                  <a:srgbClr val="008D71"/>
                </a:solidFill>
                <a:latin typeface="Proxima Nova"/>
                <a:ea typeface="Proxima Nova"/>
                <a:cs typeface="Proxima Nova"/>
                <a:sym typeface="Proxima Nova"/>
              </a:rPr>
              <a:t>Who is at-risk from the cost-of-living crisis?</a:t>
            </a:r>
            <a:endParaRPr b="1" sz="1200">
              <a:solidFill>
                <a:srgbClr val="008D71"/>
              </a:solidFill>
              <a:latin typeface="Proxima Nova"/>
              <a:ea typeface="Proxima Nova"/>
              <a:cs typeface="Proxima Nova"/>
              <a:sym typeface="Proxima Nova"/>
            </a:endParaRPr>
          </a:p>
          <a:p>
            <a:pPr indent="0" lvl="0" marL="0" rtl="0" algn="l">
              <a:spcBef>
                <a:spcPts val="0"/>
              </a:spcBef>
              <a:spcAft>
                <a:spcPts val="0"/>
              </a:spcAft>
              <a:buNone/>
            </a:pPr>
            <a:r>
              <a:rPr lang="en-GB" sz="1100">
                <a:solidFill>
                  <a:srgbClr val="666666"/>
                </a:solidFill>
                <a:latin typeface="Proxima Nova"/>
                <a:ea typeface="Proxima Nova"/>
                <a:cs typeface="Proxima Nova"/>
                <a:sym typeface="Proxima Nova"/>
              </a:rPr>
              <a:t>All Sutton residents are affected by rising prices. However those with lower incomes can face significant financial pressures as the cost of essentials like heating, food, and transport rise.  This includes young adults, who are often more likely to be in low-paid employment or on zero-hours contracts.</a:t>
            </a:r>
            <a:endParaRPr sz="900">
              <a:latin typeface="Proxima Nova"/>
              <a:ea typeface="Proxima Nova"/>
              <a:cs typeface="Proxima Nova"/>
              <a:sym typeface="Proxima Nov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23"/>
          <p:cNvSpPr txBox="1"/>
          <p:nvPr/>
        </p:nvSpPr>
        <p:spPr>
          <a:xfrm>
            <a:off x="509875" y="156750"/>
            <a:ext cx="7804200" cy="627900"/>
          </a:xfrm>
          <a:prstGeom prst="rect">
            <a:avLst/>
          </a:prstGeom>
          <a:noFill/>
          <a:ln>
            <a:noFill/>
          </a:ln>
        </p:spPr>
        <p:txBody>
          <a:bodyPr anchorCtr="0" anchor="t" bIns="345600" lIns="91425" spcFirstLastPara="1" rIns="91425" wrap="square" tIns="91425">
            <a:noAutofit/>
          </a:bodyPr>
          <a:lstStyle/>
          <a:p>
            <a:pPr indent="0" lvl="0" marL="0" rtl="0" algn="l">
              <a:spcBef>
                <a:spcPts val="0"/>
              </a:spcBef>
              <a:spcAft>
                <a:spcPts val="0"/>
              </a:spcAft>
              <a:buNone/>
            </a:pPr>
            <a:r>
              <a:rPr b="1" lang="en-GB" sz="2200">
                <a:solidFill>
                  <a:schemeClr val="lt2"/>
                </a:solidFill>
                <a:latin typeface="Proxima Nova"/>
                <a:ea typeface="Proxima Nova"/>
                <a:cs typeface="Proxima Nova"/>
                <a:sym typeface="Proxima Nova"/>
              </a:rPr>
              <a:t>Cost of living is causing families to cut back on essentials</a:t>
            </a:r>
            <a:endParaRPr b="1" sz="2200">
              <a:solidFill>
                <a:schemeClr val="lt2"/>
              </a:solidFill>
              <a:latin typeface="Proxima Nova"/>
              <a:ea typeface="Proxima Nova"/>
              <a:cs typeface="Proxima Nova"/>
              <a:sym typeface="Proxima Nova"/>
            </a:endParaRPr>
          </a:p>
          <a:p>
            <a:pPr indent="0" lvl="0" marL="0" rtl="0" algn="l">
              <a:spcBef>
                <a:spcPts val="0"/>
              </a:spcBef>
              <a:spcAft>
                <a:spcPts val="0"/>
              </a:spcAft>
              <a:buNone/>
            </a:pPr>
            <a:r>
              <a:t/>
            </a:r>
            <a:endParaRPr b="1" sz="400">
              <a:solidFill>
                <a:srgbClr val="008D71"/>
              </a:solidFill>
              <a:latin typeface="Proxima Nova"/>
              <a:ea typeface="Proxima Nova"/>
              <a:cs typeface="Proxima Nova"/>
              <a:sym typeface="Proxima Nova"/>
            </a:endParaRPr>
          </a:p>
          <a:p>
            <a:pPr indent="0" lvl="0" marL="0" rtl="0" algn="l">
              <a:spcBef>
                <a:spcPts val="0"/>
              </a:spcBef>
              <a:spcAft>
                <a:spcPts val="0"/>
              </a:spcAft>
              <a:buNone/>
            </a:pPr>
            <a:r>
              <a:rPr b="1" lang="en-GB" sz="1700">
                <a:solidFill>
                  <a:srgbClr val="444746"/>
                </a:solidFill>
                <a:latin typeface="Proxima Nova"/>
                <a:ea typeface="Proxima Nova"/>
                <a:cs typeface="Proxima Nova"/>
                <a:sym typeface="Proxima Nova"/>
              </a:rPr>
              <a:t>Two thirds</a:t>
            </a:r>
            <a:r>
              <a:rPr lang="en-GB" sz="1700">
                <a:solidFill>
                  <a:srgbClr val="444746"/>
                </a:solidFill>
                <a:latin typeface="Proxima Nova"/>
                <a:ea typeface="Proxima Nova"/>
                <a:cs typeface="Proxima Nova"/>
                <a:sym typeface="Proxima Nova"/>
              </a:rPr>
              <a:t> of y</a:t>
            </a:r>
            <a:r>
              <a:rPr lang="en-GB" sz="1700">
                <a:solidFill>
                  <a:srgbClr val="444746"/>
                </a:solidFill>
                <a:latin typeface="Proxima Nova"/>
                <a:ea typeface="Proxima Nova"/>
                <a:cs typeface="Proxima Nova"/>
                <a:sym typeface="Proxima Nova"/>
              </a:rPr>
              <a:t>oung people surveyed (67%) have had to cut back on things like heating, food, or clothing due to rising costs. </a:t>
            </a:r>
            <a:endParaRPr sz="1700">
              <a:solidFill>
                <a:srgbClr val="444746"/>
              </a:solidFill>
              <a:latin typeface="Proxima Nova"/>
              <a:ea typeface="Proxima Nova"/>
              <a:cs typeface="Proxima Nova"/>
              <a:sym typeface="Proxima Nova"/>
            </a:endParaRPr>
          </a:p>
        </p:txBody>
      </p:sp>
      <p:sp>
        <p:nvSpPr>
          <p:cNvPr id="139" name="Google Shape;139;p23"/>
          <p:cNvSpPr/>
          <p:nvPr/>
        </p:nvSpPr>
        <p:spPr>
          <a:xfrm>
            <a:off x="5794663" y="1368725"/>
            <a:ext cx="1260000" cy="12600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600">
                <a:solidFill>
                  <a:schemeClr val="lt1"/>
                </a:solidFill>
                <a:latin typeface="Proxima Nova"/>
                <a:ea typeface="Proxima Nova"/>
                <a:cs typeface="Proxima Nova"/>
                <a:sym typeface="Proxima Nova"/>
              </a:rPr>
              <a:t>41%</a:t>
            </a:r>
            <a:endParaRPr b="1" sz="1600">
              <a:solidFill>
                <a:schemeClr val="lt1"/>
              </a:solidFill>
              <a:latin typeface="Proxima Nova"/>
              <a:ea typeface="Proxima Nova"/>
              <a:cs typeface="Proxima Nova"/>
              <a:sym typeface="Proxima Nova"/>
            </a:endParaRPr>
          </a:p>
          <a:p>
            <a:pPr indent="0" lvl="0" marL="0" rtl="0" algn="ctr">
              <a:spcBef>
                <a:spcPts val="0"/>
              </a:spcBef>
              <a:spcAft>
                <a:spcPts val="0"/>
              </a:spcAft>
              <a:buNone/>
            </a:pPr>
            <a:r>
              <a:rPr lang="en-GB">
                <a:solidFill>
                  <a:schemeClr val="lt1"/>
                </a:solidFill>
                <a:latin typeface="Proxima Nova"/>
                <a:ea typeface="Proxima Nova"/>
                <a:cs typeface="Proxima Nova"/>
                <a:sym typeface="Proxima Nova"/>
              </a:rPr>
              <a:t>have cut back on </a:t>
            </a:r>
            <a:r>
              <a:rPr b="1" lang="en-GB">
                <a:solidFill>
                  <a:schemeClr val="lt1"/>
                </a:solidFill>
                <a:latin typeface="Proxima Nova"/>
                <a:ea typeface="Proxima Nova"/>
                <a:cs typeface="Proxima Nova"/>
                <a:sym typeface="Proxima Nova"/>
              </a:rPr>
              <a:t>heating</a:t>
            </a:r>
            <a:endParaRPr b="1">
              <a:solidFill>
                <a:schemeClr val="lt1"/>
              </a:solidFill>
              <a:latin typeface="Proxima Nova"/>
              <a:ea typeface="Proxima Nova"/>
              <a:cs typeface="Proxima Nova"/>
              <a:sym typeface="Proxima Nova"/>
            </a:endParaRPr>
          </a:p>
        </p:txBody>
      </p:sp>
      <p:pic>
        <p:nvPicPr>
          <p:cNvPr id="140" name="Google Shape;140;p23"/>
          <p:cNvPicPr preferRelativeResize="0"/>
          <p:nvPr/>
        </p:nvPicPr>
        <p:blipFill>
          <a:blip r:embed="rId3">
            <a:alphaModFix/>
          </a:blip>
          <a:stretch>
            <a:fillRect/>
          </a:stretch>
        </p:blipFill>
        <p:spPr>
          <a:xfrm>
            <a:off x="7125550" y="1413087"/>
            <a:ext cx="1117100" cy="1057925"/>
          </a:xfrm>
          <a:prstGeom prst="rect">
            <a:avLst/>
          </a:prstGeom>
          <a:noFill/>
          <a:ln>
            <a:noFill/>
          </a:ln>
        </p:spPr>
      </p:pic>
      <p:pic>
        <p:nvPicPr>
          <p:cNvPr id="141" name="Google Shape;141;p23"/>
          <p:cNvPicPr preferRelativeResize="0"/>
          <p:nvPr/>
        </p:nvPicPr>
        <p:blipFill>
          <a:blip r:embed="rId4">
            <a:alphaModFix/>
          </a:blip>
          <a:stretch>
            <a:fillRect/>
          </a:stretch>
        </p:blipFill>
        <p:spPr>
          <a:xfrm>
            <a:off x="5795250" y="2791596"/>
            <a:ext cx="1258850" cy="1192200"/>
          </a:xfrm>
          <a:prstGeom prst="rect">
            <a:avLst/>
          </a:prstGeom>
          <a:noFill/>
          <a:ln>
            <a:noFill/>
          </a:ln>
        </p:spPr>
      </p:pic>
      <p:pic>
        <p:nvPicPr>
          <p:cNvPr id="142" name="Google Shape;142;p23" title="Chart"/>
          <p:cNvPicPr preferRelativeResize="0"/>
          <p:nvPr/>
        </p:nvPicPr>
        <p:blipFill>
          <a:blip r:embed="rId5">
            <a:alphaModFix/>
          </a:blip>
          <a:stretch>
            <a:fillRect/>
          </a:stretch>
        </p:blipFill>
        <p:spPr>
          <a:xfrm>
            <a:off x="509888" y="1368725"/>
            <a:ext cx="4524099" cy="2797399"/>
          </a:xfrm>
          <a:prstGeom prst="rect">
            <a:avLst/>
          </a:prstGeom>
          <a:noFill/>
          <a:ln>
            <a:noFill/>
          </a:ln>
        </p:spPr>
      </p:pic>
      <p:pic>
        <p:nvPicPr>
          <p:cNvPr id="143" name="Google Shape;143;p23"/>
          <p:cNvPicPr preferRelativeResize="0"/>
          <p:nvPr/>
        </p:nvPicPr>
        <p:blipFill>
          <a:blip r:embed="rId6">
            <a:alphaModFix/>
          </a:blip>
          <a:stretch>
            <a:fillRect/>
          </a:stretch>
        </p:blipFill>
        <p:spPr>
          <a:xfrm>
            <a:off x="389075" y="4347750"/>
            <a:ext cx="1904394" cy="536100"/>
          </a:xfrm>
          <a:prstGeom prst="rect">
            <a:avLst/>
          </a:prstGeom>
          <a:noFill/>
          <a:ln>
            <a:noFill/>
          </a:ln>
        </p:spPr>
      </p:pic>
      <p:sp>
        <p:nvSpPr>
          <p:cNvPr id="144" name="Google Shape;144;p23"/>
          <p:cNvSpPr/>
          <p:nvPr/>
        </p:nvSpPr>
        <p:spPr>
          <a:xfrm>
            <a:off x="7054075" y="2757700"/>
            <a:ext cx="1260000" cy="12600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600">
                <a:solidFill>
                  <a:schemeClr val="lt1"/>
                </a:solidFill>
                <a:latin typeface="Proxima Nova"/>
                <a:ea typeface="Proxima Nova"/>
                <a:cs typeface="Proxima Nova"/>
                <a:sym typeface="Proxima Nova"/>
              </a:rPr>
              <a:t>37%</a:t>
            </a:r>
            <a:endParaRPr b="1" sz="1600">
              <a:solidFill>
                <a:schemeClr val="lt1"/>
              </a:solidFill>
              <a:latin typeface="Proxima Nova"/>
              <a:ea typeface="Proxima Nova"/>
              <a:cs typeface="Proxima Nova"/>
              <a:sym typeface="Proxima Nova"/>
            </a:endParaRPr>
          </a:p>
          <a:p>
            <a:pPr indent="0" lvl="0" marL="0" rtl="0" algn="ctr">
              <a:spcBef>
                <a:spcPts val="0"/>
              </a:spcBef>
              <a:spcAft>
                <a:spcPts val="0"/>
              </a:spcAft>
              <a:buNone/>
            </a:pPr>
            <a:r>
              <a:rPr lang="en-GB">
                <a:solidFill>
                  <a:schemeClr val="lt1"/>
                </a:solidFill>
                <a:latin typeface="Proxima Nova"/>
                <a:ea typeface="Proxima Nova"/>
                <a:cs typeface="Proxima Nova"/>
                <a:sym typeface="Proxima Nova"/>
              </a:rPr>
              <a:t>have cut back on </a:t>
            </a:r>
            <a:r>
              <a:rPr b="1" lang="en-GB">
                <a:solidFill>
                  <a:schemeClr val="lt1"/>
                </a:solidFill>
                <a:latin typeface="Proxima Nova"/>
                <a:ea typeface="Proxima Nova"/>
                <a:cs typeface="Proxima Nova"/>
                <a:sym typeface="Proxima Nova"/>
              </a:rPr>
              <a:t>food</a:t>
            </a:r>
            <a:endParaRPr b="1">
              <a:solidFill>
                <a:schemeClr val="lt1"/>
              </a:solidFill>
              <a:latin typeface="Proxima Nova"/>
              <a:ea typeface="Proxima Nova"/>
              <a:cs typeface="Proxima Nova"/>
              <a:sym typeface="Proxima Nova"/>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24"/>
          <p:cNvSpPr txBox="1"/>
          <p:nvPr/>
        </p:nvSpPr>
        <p:spPr>
          <a:xfrm>
            <a:off x="501200" y="156550"/>
            <a:ext cx="7887600" cy="55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200">
                <a:solidFill>
                  <a:schemeClr val="lt2"/>
                </a:solidFill>
                <a:latin typeface="Proxima Nova"/>
                <a:ea typeface="Proxima Nova"/>
                <a:cs typeface="Proxima Nova"/>
                <a:sym typeface="Proxima Nova"/>
              </a:rPr>
              <a:t>Rising costs are limiting</a:t>
            </a:r>
            <a:r>
              <a:rPr b="1" lang="en-GB" sz="2200">
                <a:solidFill>
                  <a:schemeClr val="lt2"/>
                </a:solidFill>
                <a:latin typeface="Proxima Nova"/>
                <a:ea typeface="Proxima Nova"/>
                <a:cs typeface="Proxima Nova"/>
                <a:sym typeface="Proxima Nova"/>
              </a:rPr>
              <a:t> hobbies and out-of-school activities </a:t>
            </a:r>
            <a:endParaRPr b="1" sz="2200">
              <a:solidFill>
                <a:schemeClr val="lt2"/>
              </a:solidFill>
              <a:latin typeface="Proxima Nova"/>
              <a:ea typeface="Proxima Nova"/>
              <a:cs typeface="Proxima Nova"/>
              <a:sym typeface="Proxima Nova"/>
            </a:endParaRPr>
          </a:p>
          <a:p>
            <a:pPr indent="0" lvl="0" marL="0" rtl="0" algn="l">
              <a:spcBef>
                <a:spcPts val="0"/>
              </a:spcBef>
              <a:spcAft>
                <a:spcPts val="0"/>
              </a:spcAft>
              <a:buNone/>
            </a:pPr>
            <a:r>
              <a:t/>
            </a:r>
            <a:endParaRPr b="1" sz="400">
              <a:solidFill>
                <a:srgbClr val="444746"/>
              </a:solidFill>
              <a:latin typeface="Proxima Nova"/>
              <a:ea typeface="Proxima Nova"/>
              <a:cs typeface="Proxima Nova"/>
              <a:sym typeface="Proxima Nova"/>
            </a:endParaRPr>
          </a:p>
          <a:p>
            <a:pPr indent="0" lvl="0" marL="0" rtl="0" algn="l">
              <a:spcBef>
                <a:spcPts val="0"/>
              </a:spcBef>
              <a:spcAft>
                <a:spcPts val="0"/>
              </a:spcAft>
              <a:buNone/>
            </a:pPr>
            <a:r>
              <a:rPr b="1" lang="en-GB" sz="1700">
                <a:solidFill>
                  <a:srgbClr val="444746"/>
                </a:solidFill>
                <a:latin typeface="Proxima Nova"/>
                <a:ea typeface="Proxima Nova"/>
                <a:cs typeface="Proxima Nova"/>
                <a:sym typeface="Proxima Nova"/>
              </a:rPr>
              <a:t>65%</a:t>
            </a:r>
            <a:r>
              <a:rPr b="1" lang="en-GB" sz="1700">
                <a:solidFill>
                  <a:srgbClr val="444746"/>
                </a:solidFill>
                <a:latin typeface="Proxima Nova"/>
                <a:ea typeface="Proxima Nova"/>
                <a:cs typeface="Proxima Nova"/>
                <a:sym typeface="Proxima Nova"/>
              </a:rPr>
              <a:t> </a:t>
            </a:r>
            <a:r>
              <a:rPr lang="en-GB" sz="1700">
                <a:solidFill>
                  <a:srgbClr val="444746"/>
                </a:solidFill>
                <a:latin typeface="Proxima Nova"/>
                <a:ea typeface="Proxima Nova"/>
                <a:cs typeface="Proxima Nova"/>
                <a:sym typeface="Proxima Nova"/>
              </a:rPr>
              <a:t>of young people surveyed said they had to give up or </a:t>
            </a:r>
            <a:r>
              <a:rPr lang="en-GB" sz="1700">
                <a:solidFill>
                  <a:srgbClr val="444746"/>
                </a:solidFill>
                <a:latin typeface="Proxima Nova"/>
                <a:ea typeface="Proxima Nova"/>
                <a:cs typeface="Proxima Nova"/>
                <a:sym typeface="Proxima Nova"/>
              </a:rPr>
              <a:t>reduce</a:t>
            </a:r>
            <a:r>
              <a:rPr lang="en-GB" sz="1700">
                <a:solidFill>
                  <a:srgbClr val="444746"/>
                </a:solidFill>
                <a:latin typeface="Proxima Nova"/>
                <a:ea typeface="Proxima Nova"/>
                <a:cs typeface="Proxima Nova"/>
                <a:sym typeface="Proxima Nova"/>
              </a:rPr>
              <a:t> </a:t>
            </a:r>
            <a:r>
              <a:rPr lang="en-GB" sz="1700">
                <a:solidFill>
                  <a:srgbClr val="444746"/>
                </a:solidFill>
                <a:latin typeface="Proxima Nova"/>
                <a:ea typeface="Proxima Nova"/>
                <a:cs typeface="Proxima Nova"/>
                <a:sym typeface="Proxima Nova"/>
              </a:rPr>
              <a:t>activities because of the cost of living. </a:t>
            </a:r>
            <a:endParaRPr sz="1700">
              <a:solidFill>
                <a:srgbClr val="444746"/>
              </a:solidFill>
              <a:latin typeface="Proxima Nova"/>
              <a:ea typeface="Proxima Nova"/>
              <a:cs typeface="Proxima Nova"/>
              <a:sym typeface="Proxima Nova"/>
            </a:endParaRPr>
          </a:p>
        </p:txBody>
      </p:sp>
      <p:sp>
        <p:nvSpPr>
          <p:cNvPr id="150" name="Google Shape;150;p24"/>
          <p:cNvSpPr/>
          <p:nvPr/>
        </p:nvSpPr>
        <p:spPr>
          <a:xfrm>
            <a:off x="7045774" y="2628500"/>
            <a:ext cx="1529400" cy="14139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chemeClr val="lt1"/>
                </a:solidFill>
                <a:latin typeface="Proxima Nova"/>
                <a:ea typeface="Proxima Nova"/>
                <a:cs typeface="Proxima Nova"/>
                <a:sym typeface="Proxima Nova"/>
              </a:rPr>
              <a:t>1 in 10</a:t>
            </a:r>
            <a:r>
              <a:rPr lang="en-GB" sz="1200">
                <a:solidFill>
                  <a:schemeClr val="lt1"/>
                </a:solidFill>
                <a:latin typeface="Proxima Nova"/>
                <a:ea typeface="Proxima Nova"/>
                <a:cs typeface="Proxima Nova"/>
                <a:sym typeface="Proxima Nova"/>
              </a:rPr>
              <a:t> have cut back on </a:t>
            </a:r>
            <a:r>
              <a:rPr b="1" lang="en-GB" sz="1200">
                <a:solidFill>
                  <a:schemeClr val="lt1"/>
                </a:solidFill>
                <a:latin typeface="Proxima Nova"/>
                <a:ea typeface="Proxima Nova"/>
                <a:cs typeface="Proxima Nova"/>
                <a:sym typeface="Proxima Nova"/>
              </a:rPr>
              <a:t>visiting friends</a:t>
            </a:r>
            <a:endParaRPr b="1" sz="1200">
              <a:solidFill>
                <a:schemeClr val="lt1"/>
              </a:solidFill>
              <a:latin typeface="Proxima Nova"/>
              <a:ea typeface="Proxima Nova"/>
              <a:cs typeface="Proxima Nova"/>
              <a:sym typeface="Proxima Nova"/>
            </a:endParaRPr>
          </a:p>
        </p:txBody>
      </p:sp>
      <p:sp>
        <p:nvSpPr>
          <p:cNvPr id="151" name="Google Shape;151;p24"/>
          <p:cNvSpPr/>
          <p:nvPr/>
        </p:nvSpPr>
        <p:spPr>
          <a:xfrm>
            <a:off x="5264450" y="1240275"/>
            <a:ext cx="1571700" cy="14139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chemeClr val="lt1"/>
                </a:solidFill>
                <a:latin typeface="Proxima Nova"/>
                <a:ea typeface="Proxima Nova"/>
                <a:cs typeface="Proxima Nova"/>
                <a:sym typeface="Proxima Nova"/>
              </a:rPr>
              <a:t>1 in 10</a:t>
            </a:r>
            <a:endParaRPr b="1" sz="1200">
              <a:solidFill>
                <a:schemeClr val="lt1"/>
              </a:solidFill>
              <a:latin typeface="Proxima Nova"/>
              <a:ea typeface="Proxima Nova"/>
              <a:cs typeface="Proxima Nova"/>
              <a:sym typeface="Proxima Nova"/>
            </a:endParaRPr>
          </a:p>
          <a:p>
            <a:pPr indent="0" lvl="0" marL="0" rtl="0" algn="ctr">
              <a:spcBef>
                <a:spcPts val="0"/>
              </a:spcBef>
              <a:spcAft>
                <a:spcPts val="0"/>
              </a:spcAft>
              <a:buNone/>
            </a:pPr>
            <a:r>
              <a:rPr lang="en-GB" sz="1200">
                <a:solidFill>
                  <a:schemeClr val="lt1"/>
                </a:solidFill>
                <a:latin typeface="Proxima Nova"/>
                <a:ea typeface="Proxima Nova"/>
                <a:cs typeface="Proxima Nova"/>
                <a:sym typeface="Proxima Nova"/>
              </a:rPr>
              <a:t>cut back on </a:t>
            </a:r>
            <a:r>
              <a:rPr b="1" lang="en-GB" sz="1200">
                <a:solidFill>
                  <a:schemeClr val="lt1"/>
                </a:solidFill>
                <a:latin typeface="Proxima Nova"/>
                <a:ea typeface="Proxima Nova"/>
                <a:cs typeface="Proxima Nova"/>
                <a:sym typeface="Proxima Nova"/>
              </a:rPr>
              <a:t>sports</a:t>
            </a:r>
            <a:r>
              <a:rPr lang="en-GB" sz="1200">
                <a:solidFill>
                  <a:schemeClr val="lt1"/>
                </a:solidFill>
                <a:latin typeface="Proxima Nova"/>
                <a:ea typeface="Proxima Nova"/>
                <a:cs typeface="Proxima Nova"/>
                <a:sym typeface="Proxima Nova"/>
              </a:rPr>
              <a:t> or </a:t>
            </a:r>
            <a:r>
              <a:rPr b="1" lang="en-GB" sz="1200">
                <a:solidFill>
                  <a:schemeClr val="lt1"/>
                </a:solidFill>
                <a:latin typeface="Proxima Nova"/>
                <a:ea typeface="Proxima Nova"/>
                <a:cs typeface="Proxima Nova"/>
                <a:sym typeface="Proxima Nova"/>
              </a:rPr>
              <a:t>out of school activities / clubs</a:t>
            </a:r>
            <a:endParaRPr b="1" sz="1200">
              <a:solidFill>
                <a:schemeClr val="lt1"/>
              </a:solidFill>
              <a:latin typeface="Proxima Nova"/>
              <a:ea typeface="Proxima Nova"/>
              <a:cs typeface="Proxima Nova"/>
              <a:sym typeface="Proxima Nova"/>
            </a:endParaRPr>
          </a:p>
        </p:txBody>
      </p:sp>
      <p:pic>
        <p:nvPicPr>
          <p:cNvPr id="152" name="Google Shape;152;p24" title="Chart"/>
          <p:cNvPicPr preferRelativeResize="0"/>
          <p:nvPr/>
        </p:nvPicPr>
        <p:blipFill>
          <a:blip r:embed="rId3">
            <a:alphaModFix/>
          </a:blip>
          <a:stretch>
            <a:fillRect/>
          </a:stretch>
        </p:blipFill>
        <p:spPr>
          <a:xfrm>
            <a:off x="501200" y="1149477"/>
            <a:ext cx="4371801" cy="3158173"/>
          </a:xfrm>
          <a:prstGeom prst="rect">
            <a:avLst/>
          </a:prstGeom>
          <a:noFill/>
          <a:ln>
            <a:noFill/>
          </a:ln>
        </p:spPr>
      </p:pic>
      <p:pic>
        <p:nvPicPr>
          <p:cNvPr id="153" name="Google Shape;153;p24"/>
          <p:cNvPicPr preferRelativeResize="0"/>
          <p:nvPr/>
        </p:nvPicPr>
        <p:blipFill>
          <a:blip r:embed="rId4">
            <a:alphaModFix/>
          </a:blip>
          <a:stretch>
            <a:fillRect/>
          </a:stretch>
        </p:blipFill>
        <p:spPr>
          <a:xfrm>
            <a:off x="7227588" y="1240275"/>
            <a:ext cx="1225071" cy="1194450"/>
          </a:xfrm>
          <a:prstGeom prst="rect">
            <a:avLst/>
          </a:prstGeom>
          <a:noFill/>
          <a:ln>
            <a:noFill/>
          </a:ln>
        </p:spPr>
      </p:pic>
      <p:pic>
        <p:nvPicPr>
          <p:cNvPr id="154" name="Google Shape;154;p24"/>
          <p:cNvPicPr preferRelativeResize="0"/>
          <p:nvPr/>
        </p:nvPicPr>
        <p:blipFill>
          <a:blip r:embed="rId5">
            <a:alphaModFix/>
          </a:blip>
          <a:stretch>
            <a:fillRect/>
          </a:stretch>
        </p:blipFill>
        <p:spPr>
          <a:xfrm>
            <a:off x="5192475" y="2907200"/>
            <a:ext cx="1715650" cy="1012800"/>
          </a:xfrm>
          <a:prstGeom prst="rect">
            <a:avLst/>
          </a:prstGeom>
          <a:noFill/>
          <a:ln>
            <a:noFill/>
          </a:ln>
        </p:spPr>
      </p:pic>
      <p:pic>
        <p:nvPicPr>
          <p:cNvPr id="155" name="Google Shape;155;p24"/>
          <p:cNvPicPr preferRelativeResize="0"/>
          <p:nvPr/>
        </p:nvPicPr>
        <p:blipFill>
          <a:blip r:embed="rId6">
            <a:alphaModFix/>
          </a:blip>
          <a:stretch>
            <a:fillRect/>
          </a:stretch>
        </p:blipFill>
        <p:spPr>
          <a:xfrm>
            <a:off x="389075" y="4347750"/>
            <a:ext cx="1904394" cy="5361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5"/>
          <p:cNvSpPr txBox="1"/>
          <p:nvPr/>
        </p:nvSpPr>
        <p:spPr>
          <a:xfrm>
            <a:off x="282425" y="349750"/>
            <a:ext cx="8252700" cy="55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200">
                <a:solidFill>
                  <a:schemeClr val="lt2"/>
                </a:solidFill>
                <a:latin typeface="Proxima Nova"/>
                <a:ea typeface="Proxima Nova"/>
                <a:cs typeface="Proxima Nova"/>
                <a:sym typeface="Proxima Nova"/>
              </a:rPr>
              <a:t>Cost of living is contributing to young people’s concerns about their future financial stability</a:t>
            </a:r>
            <a:endParaRPr b="1" sz="2200">
              <a:solidFill>
                <a:srgbClr val="008D71"/>
              </a:solidFill>
              <a:latin typeface="Proxima Nova"/>
              <a:ea typeface="Proxima Nova"/>
              <a:cs typeface="Proxima Nova"/>
              <a:sym typeface="Proxima Nova"/>
            </a:endParaRPr>
          </a:p>
          <a:p>
            <a:pPr indent="0" lvl="0" marL="0" rtl="0" algn="l">
              <a:spcBef>
                <a:spcPts val="0"/>
              </a:spcBef>
              <a:spcAft>
                <a:spcPts val="0"/>
              </a:spcAft>
              <a:buNone/>
            </a:pPr>
            <a:r>
              <a:t/>
            </a:r>
            <a:endParaRPr b="1" sz="1600">
              <a:solidFill>
                <a:srgbClr val="008D71"/>
              </a:solidFill>
              <a:latin typeface="Proxima Nova"/>
              <a:ea typeface="Proxima Nova"/>
              <a:cs typeface="Proxima Nova"/>
              <a:sym typeface="Proxima Nova"/>
            </a:endParaRPr>
          </a:p>
          <a:p>
            <a:pPr indent="0" lvl="0" marL="0" rtl="0" algn="l">
              <a:spcBef>
                <a:spcPts val="0"/>
              </a:spcBef>
              <a:spcAft>
                <a:spcPts val="0"/>
              </a:spcAft>
              <a:buNone/>
            </a:pPr>
            <a:r>
              <a:t/>
            </a:r>
            <a:endParaRPr b="1" sz="400">
              <a:solidFill>
                <a:srgbClr val="008D71"/>
              </a:solidFill>
              <a:latin typeface="Proxima Nova"/>
              <a:ea typeface="Proxima Nova"/>
              <a:cs typeface="Proxima Nova"/>
              <a:sym typeface="Proxima Nova"/>
            </a:endParaRPr>
          </a:p>
          <a:p>
            <a:pPr indent="0" lvl="0" marL="0" rtl="0" algn="l">
              <a:spcBef>
                <a:spcPts val="0"/>
              </a:spcBef>
              <a:spcAft>
                <a:spcPts val="0"/>
              </a:spcAft>
              <a:buNone/>
            </a:pPr>
            <a:r>
              <a:rPr lang="en-GB" sz="1700">
                <a:solidFill>
                  <a:srgbClr val="444746"/>
                </a:solidFill>
                <a:latin typeface="Proxima Nova"/>
                <a:ea typeface="Proxima Nova"/>
                <a:cs typeface="Proxima Nova"/>
                <a:sym typeface="Proxima Nova"/>
              </a:rPr>
              <a:t>On average, young </a:t>
            </a:r>
            <a:r>
              <a:rPr lang="en-GB" sz="1700">
                <a:solidFill>
                  <a:srgbClr val="444746"/>
                </a:solidFill>
                <a:latin typeface="Proxima Nova"/>
                <a:ea typeface="Proxima Nova"/>
                <a:cs typeface="Proxima Nova"/>
                <a:sym typeface="Proxima Nova"/>
              </a:rPr>
              <a:t>people</a:t>
            </a:r>
            <a:r>
              <a:rPr lang="en-GB" sz="1700">
                <a:solidFill>
                  <a:srgbClr val="444746"/>
                </a:solidFill>
                <a:latin typeface="Proxima Nova"/>
                <a:ea typeface="Proxima Nova"/>
                <a:cs typeface="Proxima Nova"/>
                <a:sym typeface="Proxima Nova"/>
              </a:rPr>
              <a:t> were </a:t>
            </a:r>
            <a:r>
              <a:rPr b="1" lang="en-GB" sz="1700">
                <a:solidFill>
                  <a:srgbClr val="444746"/>
                </a:solidFill>
                <a:latin typeface="Proxima Nova"/>
                <a:ea typeface="Proxima Nova"/>
                <a:cs typeface="Proxima Nova"/>
                <a:sym typeface="Proxima Nova"/>
              </a:rPr>
              <a:t>moderately concerned</a:t>
            </a:r>
            <a:r>
              <a:rPr lang="en-GB" sz="1700">
                <a:solidFill>
                  <a:srgbClr val="444746"/>
                </a:solidFill>
                <a:latin typeface="Proxima Nova"/>
                <a:ea typeface="Proxima Nova"/>
                <a:cs typeface="Proxima Nova"/>
                <a:sym typeface="Proxima Nova"/>
              </a:rPr>
              <a:t> about being able to afford higher education, housing, and other long-term goals. </a:t>
            </a:r>
            <a:endParaRPr sz="1700">
              <a:solidFill>
                <a:srgbClr val="008D71"/>
              </a:solidFill>
              <a:latin typeface="Proxima Nova"/>
              <a:ea typeface="Proxima Nova"/>
              <a:cs typeface="Proxima Nova"/>
              <a:sym typeface="Proxima Nova"/>
            </a:endParaRPr>
          </a:p>
          <a:p>
            <a:pPr indent="0" lvl="0" marL="0" rtl="0" algn="l">
              <a:spcBef>
                <a:spcPts val="0"/>
              </a:spcBef>
              <a:spcAft>
                <a:spcPts val="0"/>
              </a:spcAft>
              <a:buNone/>
            </a:pPr>
            <a:r>
              <a:t/>
            </a:r>
            <a:endParaRPr sz="1900">
              <a:solidFill>
                <a:srgbClr val="444746"/>
              </a:solidFill>
              <a:latin typeface="Proxima Nova"/>
              <a:ea typeface="Proxima Nova"/>
              <a:cs typeface="Proxima Nova"/>
              <a:sym typeface="Proxima Nova"/>
            </a:endParaRPr>
          </a:p>
        </p:txBody>
      </p:sp>
      <p:grpSp>
        <p:nvGrpSpPr>
          <p:cNvPr id="161" name="Google Shape;161;p25"/>
          <p:cNvGrpSpPr/>
          <p:nvPr/>
        </p:nvGrpSpPr>
        <p:grpSpPr>
          <a:xfrm>
            <a:off x="373925" y="2509500"/>
            <a:ext cx="5383800" cy="1270400"/>
            <a:chOff x="370450" y="1724025"/>
            <a:chExt cx="5383800" cy="1270400"/>
          </a:xfrm>
        </p:grpSpPr>
        <p:sp>
          <p:nvSpPr>
            <p:cNvPr id="162" name="Google Shape;162;p25"/>
            <p:cNvSpPr txBox="1"/>
            <p:nvPr/>
          </p:nvSpPr>
          <p:spPr>
            <a:xfrm>
              <a:off x="370450" y="1724025"/>
              <a:ext cx="5383800" cy="41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GB" sz="1000">
                  <a:solidFill>
                    <a:schemeClr val="dk1"/>
                  </a:solidFill>
                  <a:latin typeface="Proxima Nova"/>
                  <a:ea typeface="Proxima Nova"/>
                  <a:cs typeface="Proxima Nova"/>
                  <a:sym typeface="Proxima Nova"/>
                </a:rPr>
                <a:t>On a scale of 1-10, Are you concerned about your future financial stability or </a:t>
              </a:r>
              <a:r>
                <a:rPr i="1" lang="en-GB" sz="1000">
                  <a:solidFill>
                    <a:schemeClr val="dk1"/>
                  </a:solidFill>
                  <a:latin typeface="Proxima Nova"/>
                  <a:ea typeface="Proxima Nova"/>
                  <a:cs typeface="Proxima Nova"/>
                  <a:sym typeface="Proxima Nova"/>
                </a:rPr>
                <a:t>ability</a:t>
              </a:r>
              <a:r>
                <a:rPr i="1" lang="en-GB" sz="1000">
                  <a:solidFill>
                    <a:schemeClr val="dk1"/>
                  </a:solidFill>
                  <a:latin typeface="Proxima Nova"/>
                  <a:ea typeface="Proxima Nova"/>
                  <a:cs typeface="Proxima Nova"/>
                  <a:sym typeface="Proxima Nova"/>
                </a:rPr>
                <a:t> to afford higher education, housing, or other long-term goals due to the cost-of-living crisis?</a:t>
              </a:r>
              <a:r>
                <a:rPr i="1" lang="en-GB" sz="1000">
                  <a:latin typeface="Proxima Nova"/>
                  <a:ea typeface="Proxima Nova"/>
                  <a:cs typeface="Proxima Nova"/>
                  <a:sym typeface="Proxima Nova"/>
                </a:rPr>
                <a:t> </a:t>
              </a:r>
              <a:endParaRPr i="1" sz="1000">
                <a:latin typeface="Proxima Nova"/>
                <a:ea typeface="Proxima Nova"/>
                <a:cs typeface="Proxima Nova"/>
                <a:sym typeface="Proxima Nova"/>
              </a:endParaRPr>
            </a:p>
          </p:txBody>
        </p:sp>
        <p:grpSp>
          <p:nvGrpSpPr>
            <p:cNvPr id="163" name="Google Shape;163;p25"/>
            <p:cNvGrpSpPr/>
            <p:nvPr/>
          </p:nvGrpSpPr>
          <p:grpSpPr>
            <a:xfrm>
              <a:off x="395200" y="2251350"/>
              <a:ext cx="5231275" cy="462575"/>
              <a:chOff x="446700" y="2571750"/>
              <a:chExt cx="5231275" cy="462575"/>
            </a:xfrm>
          </p:grpSpPr>
          <p:grpSp>
            <p:nvGrpSpPr>
              <p:cNvPr id="164" name="Google Shape;164;p25"/>
              <p:cNvGrpSpPr/>
              <p:nvPr/>
            </p:nvGrpSpPr>
            <p:grpSpPr>
              <a:xfrm>
                <a:off x="446700" y="2571750"/>
                <a:ext cx="5231275" cy="436200"/>
                <a:chOff x="652875" y="2204575"/>
                <a:chExt cx="5231275" cy="436200"/>
              </a:xfrm>
            </p:grpSpPr>
            <p:cxnSp>
              <p:nvCxnSpPr>
                <p:cNvPr id="165" name="Google Shape;165;p25"/>
                <p:cNvCxnSpPr/>
                <p:nvPr/>
              </p:nvCxnSpPr>
              <p:spPr>
                <a:xfrm flipH="1" rot="10800000">
                  <a:off x="1434625" y="2477750"/>
                  <a:ext cx="3604500" cy="17100"/>
                </a:xfrm>
                <a:prstGeom prst="straightConnector1">
                  <a:avLst/>
                </a:prstGeom>
                <a:noFill/>
                <a:ln cap="flat" cmpd="sng" w="76200">
                  <a:solidFill>
                    <a:schemeClr val="lt2"/>
                  </a:solidFill>
                  <a:prstDash val="solid"/>
                  <a:round/>
                  <a:headEnd len="med" w="med" type="none"/>
                  <a:tailEnd len="med" w="med" type="none"/>
                </a:ln>
              </p:spPr>
            </p:cxnSp>
            <p:sp>
              <p:nvSpPr>
                <p:cNvPr id="166" name="Google Shape;166;p25"/>
                <p:cNvSpPr txBox="1"/>
                <p:nvPr/>
              </p:nvSpPr>
              <p:spPr>
                <a:xfrm>
                  <a:off x="652875" y="2228875"/>
                  <a:ext cx="812400" cy="4119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GB" sz="1000">
                      <a:solidFill>
                        <a:schemeClr val="dk1"/>
                      </a:solidFill>
                      <a:latin typeface="Proxima Nova"/>
                      <a:ea typeface="Proxima Nova"/>
                      <a:cs typeface="Proxima Nova"/>
                      <a:sym typeface="Proxima Nova"/>
                    </a:rPr>
                    <a:t>Not at all Concerned</a:t>
                  </a:r>
                  <a:endParaRPr sz="1000">
                    <a:solidFill>
                      <a:schemeClr val="dk1"/>
                    </a:solidFill>
                    <a:latin typeface="Proxima Nova"/>
                    <a:ea typeface="Proxima Nova"/>
                    <a:cs typeface="Proxima Nova"/>
                    <a:sym typeface="Proxima Nova"/>
                  </a:endParaRPr>
                </a:p>
              </p:txBody>
            </p:sp>
            <p:sp>
              <p:nvSpPr>
                <p:cNvPr id="167" name="Google Shape;167;p25"/>
                <p:cNvSpPr txBox="1"/>
                <p:nvPr/>
              </p:nvSpPr>
              <p:spPr>
                <a:xfrm>
                  <a:off x="4997350" y="2204575"/>
                  <a:ext cx="886800" cy="41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chemeClr val="dk1"/>
                      </a:solidFill>
                      <a:latin typeface="Proxima Nova"/>
                      <a:ea typeface="Proxima Nova"/>
                      <a:cs typeface="Proxima Nova"/>
                      <a:sym typeface="Proxima Nova"/>
                    </a:rPr>
                    <a:t>Very</a:t>
                  </a:r>
                  <a:endParaRPr sz="1000">
                    <a:solidFill>
                      <a:schemeClr val="dk1"/>
                    </a:solidFill>
                    <a:latin typeface="Proxima Nova"/>
                    <a:ea typeface="Proxima Nova"/>
                    <a:cs typeface="Proxima Nova"/>
                    <a:sym typeface="Proxima Nova"/>
                  </a:endParaRPr>
                </a:p>
                <a:p>
                  <a:pPr indent="0" lvl="0" marL="0" rtl="0" algn="l">
                    <a:spcBef>
                      <a:spcPts val="0"/>
                    </a:spcBef>
                    <a:spcAft>
                      <a:spcPts val="0"/>
                    </a:spcAft>
                    <a:buNone/>
                  </a:pPr>
                  <a:r>
                    <a:rPr lang="en-GB" sz="1000">
                      <a:solidFill>
                        <a:schemeClr val="dk1"/>
                      </a:solidFill>
                      <a:latin typeface="Proxima Nova"/>
                      <a:ea typeface="Proxima Nova"/>
                      <a:cs typeface="Proxima Nova"/>
                      <a:sym typeface="Proxima Nova"/>
                    </a:rPr>
                    <a:t>Concerned</a:t>
                  </a:r>
                  <a:endParaRPr sz="1000">
                    <a:solidFill>
                      <a:schemeClr val="dk1"/>
                    </a:solidFill>
                    <a:latin typeface="Proxima Nova"/>
                    <a:ea typeface="Proxima Nova"/>
                    <a:cs typeface="Proxima Nova"/>
                    <a:sym typeface="Proxima Nova"/>
                  </a:endParaRPr>
                </a:p>
              </p:txBody>
            </p:sp>
          </p:grpSp>
          <p:cxnSp>
            <p:nvCxnSpPr>
              <p:cNvPr id="168" name="Google Shape;168;p25"/>
              <p:cNvCxnSpPr/>
              <p:nvPr/>
            </p:nvCxnSpPr>
            <p:spPr>
              <a:xfrm flipH="1">
                <a:off x="3059475" y="2673725"/>
                <a:ext cx="5700" cy="360600"/>
              </a:xfrm>
              <a:prstGeom prst="straightConnector1">
                <a:avLst/>
              </a:prstGeom>
              <a:noFill/>
              <a:ln cap="flat" cmpd="sng" w="9525">
                <a:solidFill>
                  <a:schemeClr val="dk2"/>
                </a:solidFill>
                <a:prstDash val="solid"/>
                <a:round/>
                <a:headEnd len="med" w="med" type="none"/>
                <a:tailEnd len="med" w="med" type="none"/>
              </a:ln>
            </p:spPr>
          </p:cxnSp>
        </p:grpSp>
        <p:sp>
          <p:nvSpPr>
            <p:cNvPr id="169" name="Google Shape;169;p25"/>
            <p:cNvSpPr txBox="1"/>
            <p:nvPr/>
          </p:nvSpPr>
          <p:spPr>
            <a:xfrm>
              <a:off x="2484475" y="2713925"/>
              <a:ext cx="1052700" cy="28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GB" sz="900">
                  <a:solidFill>
                    <a:schemeClr val="dk1"/>
                  </a:solidFill>
                  <a:latin typeface="Proxima Nova"/>
                  <a:ea typeface="Proxima Nova"/>
                  <a:cs typeface="Proxima Nova"/>
                  <a:sym typeface="Proxima Nova"/>
                </a:rPr>
                <a:t>average rating from young people</a:t>
              </a:r>
              <a:endParaRPr i="1" sz="900">
                <a:solidFill>
                  <a:schemeClr val="dk1"/>
                </a:solidFill>
                <a:latin typeface="Proxima Nova"/>
                <a:ea typeface="Proxima Nova"/>
                <a:cs typeface="Proxima Nova"/>
                <a:sym typeface="Proxima Nova"/>
              </a:endParaRPr>
            </a:p>
          </p:txBody>
        </p:sp>
        <p:sp>
          <p:nvSpPr>
            <p:cNvPr id="170" name="Google Shape;170;p25"/>
            <p:cNvSpPr txBox="1"/>
            <p:nvPr/>
          </p:nvSpPr>
          <p:spPr>
            <a:xfrm>
              <a:off x="1070225" y="2251350"/>
              <a:ext cx="211800" cy="30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latin typeface="Proxima Nova"/>
                  <a:ea typeface="Proxima Nova"/>
                  <a:cs typeface="Proxima Nova"/>
                  <a:sym typeface="Proxima Nova"/>
                </a:rPr>
                <a:t>1</a:t>
              </a:r>
              <a:endParaRPr sz="1000">
                <a:latin typeface="Proxima Nova"/>
                <a:ea typeface="Proxima Nova"/>
                <a:cs typeface="Proxima Nova"/>
                <a:sym typeface="Proxima Nova"/>
              </a:endParaRPr>
            </a:p>
          </p:txBody>
        </p:sp>
        <p:sp>
          <p:nvSpPr>
            <p:cNvPr id="171" name="Google Shape;171;p25"/>
            <p:cNvSpPr txBox="1"/>
            <p:nvPr/>
          </p:nvSpPr>
          <p:spPr>
            <a:xfrm>
              <a:off x="4557100" y="2251350"/>
              <a:ext cx="313500" cy="30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latin typeface="Proxima Nova"/>
                  <a:ea typeface="Proxima Nova"/>
                  <a:cs typeface="Proxima Nova"/>
                  <a:sym typeface="Proxima Nova"/>
                </a:rPr>
                <a:t>1</a:t>
              </a:r>
              <a:r>
                <a:rPr lang="en-GB" sz="1000">
                  <a:latin typeface="Proxima Nova"/>
                  <a:ea typeface="Proxima Nova"/>
                  <a:cs typeface="Proxima Nova"/>
                  <a:sym typeface="Proxima Nova"/>
                </a:rPr>
                <a:t>0</a:t>
              </a:r>
              <a:endParaRPr sz="1000">
                <a:latin typeface="Proxima Nova"/>
                <a:ea typeface="Proxima Nova"/>
                <a:cs typeface="Proxima Nova"/>
                <a:sym typeface="Proxima Nova"/>
              </a:endParaRPr>
            </a:p>
          </p:txBody>
        </p:sp>
        <p:sp>
          <p:nvSpPr>
            <p:cNvPr id="172" name="Google Shape;172;p25"/>
            <p:cNvSpPr txBox="1"/>
            <p:nvPr/>
          </p:nvSpPr>
          <p:spPr>
            <a:xfrm>
              <a:off x="2873288" y="2135925"/>
              <a:ext cx="275100" cy="309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000">
                  <a:latin typeface="Proxima Nova"/>
                  <a:ea typeface="Proxima Nova"/>
                  <a:cs typeface="Proxima Nova"/>
                  <a:sym typeface="Proxima Nova"/>
                </a:rPr>
                <a:t>5</a:t>
              </a:r>
              <a:endParaRPr sz="1000">
                <a:latin typeface="Proxima Nova"/>
                <a:ea typeface="Proxima Nova"/>
                <a:cs typeface="Proxima Nova"/>
                <a:sym typeface="Proxima Nova"/>
              </a:endParaRPr>
            </a:p>
          </p:txBody>
        </p:sp>
      </p:grpSp>
      <p:sp>
        <p:nvSpPr>
          <p:cNvPr id="173" name="Google Shape;173;p25"/>
          <p:cNvSpPr/>
          <p:nvPr/>
        </p:nvSpPr>
        <p:spPr>
          <a:xfrm>
            <a:off x="6088625" y="1991725"/>
            <a:ext cx="2446500" cy="796200"/>
          </a:xfrm>
          <a:prstGeom prst="roundRect">
            <a:avLst>
              <a:gd fmla="val 16667" name="adj"/>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600">
                <a:solidFill>
                  <a:schemeClr val="lt1"/>
                </a:solidFill>
                <a:latin typeface="Proxima Nova"/>
                <a:ea typeface="Proxima Nova"/>
                <a:cs typeface="Proxima Nova"/>
                <a:sym typeface="Proxima Nova"/>
              </a:rPr>
              <a:t>1 in 8</a:t>
            </a:r>
            <a:endParaRPr b="1" sz="1600">
              <a:solidFill>
                <a:schemeClr val="lt1"/>
              </a:solidFill>
              <a:latin typeface="Proxima Nova"/>
              <a:ea typeface="Proxima Nova"/>
              <a:cs typeface="Proxima Nova"/>
              <a:sym typeface="Proxima Nova"/>
            </a:endParaRPr>
          </a:p>
          <a:p>
            <a:pPr indent="0" lvl="0" marL="0" rtl="0" algn="ctr">
              <a:spcBef>
                <a:spcPts val="0"/>
              </a:spcBef>
              <a:spcAft>
                <a:spcPts val="0"/>
              </a:spcAft>
              <a:buNone/>
            </a:pPr>
            <a:r>
              <a:rPr lang="en-GB">
                <a:solidFill>
                  <a:schemeClr val="lt1"/>
                </a:solidFill>
                <a:latin typeface="Proxima Nova"/>
                <a:ea typeface="Proxima Nova"/>
                <a:cs typeface="Proxima Nova"/>
                <a:sym typeface="Proxima Nova"/>
              </a:rPr>
              <a:t>were highly concerned </a:t>
            </a:r>
            <a:endParaRPr>
              <a:solidFill>
                <a:schemeClr val="lt1"/>
              </a:solidFill>
              <a:latin typeface="Proxima Nova"/>
              <a:ea typeface="Proxima Nova"/>
              <a:cs typeface="Proxima Nova"/>
              <a:sym typeface="Proxima Nova"/>
            </a:endParaRPr>
          </a:p>
          <a:p>
            <a:pPr indent="0" lvl="0" marL="0" rtl="0" algn="ctr">
              <a:spcBef>
                <a:spcPts val="0"/>
              </a:spcBef>
              <a:spcAft>
                <a:spcPts val="0"/>
              </a:spcAft>
              <a:buNone/>
            </a:pPr>
            <a:r>
              <a:rPr lang="en-GB" sz="900">
                <a:solidFill>
                  <a:schemeClr val="lt1"/>
                </a:solidFill>
                <a:latin typeface="Proxima Nova"/>
                <a:ea typeface="Proxima Nova"/>
                <a:cs typeface="Proxima Nova"/>
                <a:sym typeface="Proxima Nova"/>
              </a:rPr>
              <a:t>(i.e. gave a rating of 9 or 10)</a:t>
            </a:r>
            <a:endParaRPr>
              <a:latin typeface="Proxima Nova"/>
              <a:ea typeface="Proxima Nova"/>
              <a:cs typeface="Proxima Nova"/>
              <a:sym typeface="Proxima Nova"/>
            </a:endParaRPr>
          </a:p>
        </p:txBody>
      </p:sp>
      <p:sp>
        <p:nvSpPr>
          <p:cNvPr id="174" name="Google Shape;174;p25"/>
          <p:cNvSpPr/>
          <p:nvPr/>
        </p:nvSpPr>
        <p:spPr>
          <a:xfrm>
            <a:off x="6052775" y="2938000"/>
            <a:ext cx="2518200" cy="1270500"/>
          </a:xfrm>
          <a:prstGeom prst="wedgeRoundRectCallout">
            <a:avLst>
              <a:gd fmla="val -20833" name="adj1"/>
              <a:gd fmla="val 62500" name="adj2"/>
              <a:gd fmla="val 0" name="adj3"/>
            </a:avLst>
          </a:prstGeom>
          <a:solidFill>
            <a:srgbClr val="E8ECF4"/>
          </a:solidFill>
          <a:ln cap="flat" cmpd="sng" w="9525">
            <a:solidFill>
              <a:srgbClr val="E8ECF4"/>
            </a:solidFill>
            <a:prstDash val="solid"/>
            <a:round/>
            <a:headEnd len="sm" w="sm" type="none"/>
            <a:tailEnd len="sm" w="sm" type="none"/>
          </a:ln>
        </p:spPr>
        <p:txBody>
          <a:bodyPr anchorCtr="0" anchor="ctr" bIns="91425" lIns="91425" spcFirstLastPara="1" rIns="91425" wrap="square" tIns="91425">
            <a:noAutofit/>
          </a:bodyPr>
          <a:lstStyle/>
          <a:p>
            <a:pPr indent="0" lvl="0" marL="0" rtl="0" algn="r">
              <a:spcBef>
                <a:spcPts val="0"/>
              </a:spcBef>
              <a:spcAft>
                <a:spcPts val="0"/>
              </a:spcAft>
              <a:buNone/>
            </a:pPr>
            <a:r>
              <a:rPr lang="en-GB">
                <a:solidFill>
                  <a:schemeClr val="lt2"/>
                </a:solidFill>
              </a:rPr>
              <a:t>“</a:t>
            </a:r>
            <a:r>
              <a:rPr lang="en-GB" sz="1300">
                <a:solidFill>
                  <a:schemeClr val="lt2"/>
                </a:solidFill>
              </a:rPr>
              <a:t>We have had to cut down on a lot of things, so much that </a:t>
            </a:r>
            <a:r>
              <a:rPr b="1" lang="en-GB" sz="1300">
                <a:solidFill>
                  <a:schemeClr val="lt2"/>
                </a:solidFill>
              </a:rPr>
              <a:t>I am concerned that we may encounter financial difficulties in the near future.</a:t>
            </a:r>
            <a:r>
              <a:rPr lang="en-GB">
                <a:solidFill>
                  <a:schemeClr val="lt2"/>
                </a:solidFill>
              </a:rPr>
              <a:t>” </a:t>
            </a:r>
            <a:endParaRPr i="1">
              <a:solidFill>
                <a:schemeClr val="lt2"/>
              </a:solidFill>
            </a:endParaRPr>
          </a:p>
        </p:txBody>
      </p:sp>
      <p:pic>
        <p:nvPicPr>
          <p:cNvPr id="175" name="Google Shape;175;p25"/>
          <p:cNvPicPr preferRelativeResize="0"/>
          <p:nvPr/>
        </p:nvPicPr>
        <p:blipFill>
          <a:blip r:embed="rId3">
            <a:alphaModFix/>
          </a:blip>
          <a:stretch>
            <a:fillRect/>
          </a:stretch>
        </p:blipFill>
        <p:spPr>
          <a:xfrm>
            <a:off x="389075" y="4347750"/>
            <a:ext cx="1904394" cy="5361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26"/>
          <p:cNvSpPr txBox="1"/>
          <p:nvPr/>
        </p:nvSpPr>
        <p:spPr>
          <a:xfrm>
            <a:off x="537350" y="296025"/>
            <a:ext cx="8178300" cy="55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200">
                <a:solidFill>
                  <a:schemeClr val="lt2"/>
                </a:solidFill>
                <a:latin typeface="Proxima Nova"/>
                <a:ea typeface="Proxima Nova"/>
                <a:cs typeface="Proxima Nova"/>
                <a:sym typeface="Proxima Nova"/>
              </a:rPr>
              <a:t>Most young people have spoken with their families </a:t>
            </a:r>
            <a:r>
              <a:rPr b="1" lang="en-GB" sz="2200">
                <a:solidFill>
                  <a:schemeClr val="lt2"/>
                </a:solidFill>
                <a:latin typeface="Proxima Nova"/>
                <a:ea typeface="Proxima Nova"/>
                <a:cs typeface="Proxima Nova"/>
                <a:sym typeface="Proxima Nova"/>
              </a:rPr>
              <a:t>about</a:t>
            </a:r>
            <a:r>
              <a:rPr b="1" lang="en-GB" sz="2200">
                <a:solidFill>
                  <a:schemeClr val="lt2"/>
                </a:solidFill>
                <a:latin typeface="Proxima Nova"/>
                <a:ea typeface="Proxima Nova"/>
                <a:cs typeface="Proxima Nova"/>
                <a:sym typeface="Proxima Nova"/>
              </a:rPr>
              <a:t> the cost of living </a:t>
            </a:r>
            <a:endParaRPr b="1" sz="2200">
              <a:solidFill>
                <a:schemeClr val="lt2"/>
              </a:solidFill>
              <a:latin typeface="Proxima Nova"/>
              <a:ea typeface="Proxima Nova"/>
              <a:cs typeface="Proxima Nova"/>
              <a:sym typeface="Proxima Nova"/>
            </a:endParaRPr>
          </a:p>
          <a:p>
            <a:pPr indent="0" lvl="0" marL="0" rtl="0" algn="l">
              <a:spcBef>
                <a:spcPts val="0"/>
              </a:spcBef>
              <a:spcAft>
                <a:spcPts val="0"/>
              </a:spcAft>
              <a:buNone/>
            </a:pPr>
            <a:r>
              <a:t/>
            </a:r>
            <a:endParaRPr b="1" sz="400">
              <a:solidFill>
                <a:srgbClr val="444746"/>
              </a:solidFill>
              <a:latin typeface="Proxima Nova"/>
              <a:ea typeface="Proxima Nova"/>
              <a:cs typeface="Proxima Nova"/>
              <a:sym typeface="Proxima Nova"/>
            </a:endParaRPr>
          </a:p>
          <a:p>
            <a:pPr indent="0" lvl="0" marL="0" rtl="0" algn="l">
              <a:spcBef>
                <a:spcPts val="0"/>
              </a:spcBef>
              <a:spcAft>
                <a:spcPts val="0"/>
              </a:spcAft>
              <a:buNone/>
            </a:pPr>
            <a:r>
              <a:rPr lang="en-GB" sz="1700">
                <a:solidFill>
                  <a:srgbClr val="444746"/>
                </a:solidFill>
                <a:latin typeface="Proxima Nova"/>
                <a:ea typeface="Proxima Nova"/>
                <a:cs typeface="Proxima Nova"/>
                <a:sym typeface="Proxima Nova"/>
              </a:rPr>
              <a:t>Nearly </a:t>
            </a:r>
            <a:r>
              <a:rPr b="1" lang="en-GB" sz="1700">
                <a:solidFill>
                  <a:srgbClr val="444746"/>
                </a:solidFill>
                <a:latin typeface="Proxima Nova"/>
                <a:ea typeface="Proxima Nova"/>
                <a:cs typeface="Proxima Nova"/>
                <a:sym typeface="Proxima Nova"/>
              </a:rPr>
              <a:t>three quarters</a:t>
            </a:r>
            <a:r>
              <a:rPr lang="en-GB" sz="1700">
                <a:solidFill>
                  <a:srgbClr val="444746"/>
                </a:solidFill>
                <a:latin typeface="Proxima Nova"/>
                <a:ea typeface="Proxima Nova"/>
                <a:cs typeface="Proxima Nova"/>
                <a:sym typeface="Proxima Nova"/>
              </a:rPr>
              <a:t> of young people surveyed (72%) said they have spoken to their families about the cost of living and its impact. </a:t>
            </a:r>
            <a:endParaRPr sz="1700">
              <a:solidFill>
                <a:srgbClr val="444746"/>
              </a:solidFill>
              <a:latin typeface="Proxima Nova"/>
              <a:ea typeface="Proxima Nova"/>
              <a:cs typeface="Proxima Nova"/>
              <a:sym typeface="Proxima Nova"/>
            </a:endParaRPr>
          </a:p>
        </p:txBody>
      </p:sp>
      <p:pic>
        <p:nvPicPr>
          <p:cNvPr id="181" name="Google Shape;181;p26"/>
          <p:cNvPicPr preferRelativeResize="0"/>
          <p:nvPr/>
        </p:nvPicPr>
        <p:blipFill>
          <a:blip r:embed="rId3">
            <a:alphaModFix/>
          </a:blip>
          <a:stretch>
            <a:fillRect/>
          </a:stretch>
        </p:blipFill>
        <p:spPr>
          <a:xfrm>
            <a:off x="617088" y="2329300"/>
            <a:ext cx="1254341" cy="1136925"/>
          </a:xfrm>
          <a:prstGeom prst="rect">
            <a:avLst/>
          </a:prstGeom>
          <a:noFill/>
          <a:ln>
            <a:noFill/>
          </a:ln>
        </p:spPr>
      </p:pic>
      <p:pic>
        <p:nvPicPr>
          <p:cNvPr id="182" name="Google Shape;182;p26"/>
          <p:cNvPicPr preferRelativeResize="0"/>
          <p:nvPr/>
        </p:nvPicPr>
        <p:blipFill>
          <a:blip r:embed="rId4">
            <a:alphaModFix/>
          </a:blip>
          <a:stretch>
            <a:fillRect/>
          </a:stretch>
        </p:blipFill>
        <p:spPr>
          <a:xfrm>
            <a:off x="2193840" y="2329310"/>
            <a:ext cx="1290751" cy="1136905"/>
          </a:xfrm>
          <a:prstGeom prst="rect">
            <a:avLst/>
          </a:prstGeom>
          <a:noFill/>
          <a:ln>
            <a:noFill/>
          </a:ln>
        </p:spPr>
      </p:pic>
      <p:pic>
        <p:nvPicPr>
          <p:cNvPr id="183" name="Google Shape;183;p26"/>
          <p:cNvPicPr preferRelativeResize="0"/>
          <p:nvPr/>
        </p:nvPicPr>
        <p:blipFill>
          <a:blip r:embed="rId5">
            <a:alphaModFix/>
          </a:blip>
          <a:stretch>
            <a:fillRect/>
          </a:stretch>
        </p:blipFill>
        <p:spPr>
          <a:xfrm>
            <a:off x="3910393" y="2366593"/>
            <a:ext cx="1254320" cy="1062347"/>
          </a:xfrm>
          <a:prstGeom prst="rect">
            <a:avLst/>
          </a:prstGeom>
          <a:noFill/>
          <a:ln>
            <a:noFill/>
          </a:ln>
        </p:spPr>
      </p:pic>
      <p:sp>
        <p:nvSpPr>
          <p:cNvPr id="184" name="Google Shape;184;p26"/>
          <p:cNvSpPr/>
          <p:nvPr/>
        </p:nvSpPr>
        <p:spPr>
          <a:xfrm>
            <a:off x="587176" y="3589779"/>
            <a:ext cx="1198800" cy="5577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500">
                <a:latin typeface="Proxima Nova"/>
                <a:ea typeface="Proxima Nova"/>
                <a:cs typeface="Proxima Nova"/>
                <a:sym typeface="Proxima Nova"/>
              </a:rPr>
              <a:t>38%</a:t>
            </a:r>
            <a:r>
              <a:rPr lang="en-GB" sz="1500">
                <a:latin typeface="Proxima Nova"/>
                <a:ea typeface="Proxima Nova"/>
                <a:cs typeface="Proxima Nova"/>
                <a:sym typeface="Proxima Nova"/>
              </a:rPr>
              <a:t> </a:t>
            </a:r>
            <a:endParaRPr sz="1500">
              <a:latin typeface="Proxima Nova"/>
              <a:ea typeface="Proxima Nova"/>
              <a:cs typeface="Proxima Nova"/>
              <a:sym typeface="Proxima Nova"/>
            </a:endParaRPr>
          </a:p>
          <a:p>
            <a:pPr indent="0" lvl="0" marL="0" rtl="0" algn="ctr">
              <a:spcBef>
                <a:spcPts val="0"/>
              </a:spcBef>
              <a:spcAft>
                <a:spcPts val="0"/>
              </a:spcAft>
              <a:buNone/>
            </a:pPr>
            <a:r>
              <a:rPr lang="en-GB" sz="1300">
                <a:latin typeface="Proxima Nova"/>
                <a:ea typeface="Proxima Nova"/>
                <a:cs typeface="Proxima Nova"/>
                <a:sym typeface="Proxima Nova"/>
              </a:rPr>
              <a:t>felt </a:t>
            </a:r>
            <a:r>
              <a:rPr b="1" lang="en-GB" sz="1300">
                <a:latin typeface="Proxima Nova"/>
                <a:ea typeface="Proxima Nova"/>
                <a:cs typeface="Proxima Nova"/>
                <a:sym typeface="Proxima Nova"/>
              </a:rPr>
              <a:t>unhappy</a:t>
            </a:r>
            <a:endParaRPr b="1" sz="1300">
              <a:latin typeface="Proxima Nova"/>
              <a:ea typeface="Proxima Nova"/>
              <a:cs typeface="Proxima Nova"/>
              <a:sym typeface="Proxima Nova"/>
            </a:endParaRPr>
          </a:p>
        </p:txBody>
      </p:sp>
      <p:sp>
        <p:nvSpPr>
          <p:cNvPr id="185" name="Google Shape;185;p26"/>
          <p:cNvSpPr/>
          <p:nvPr/>
        </p:nvSpPr>
        <p:spPr>
          <a:xfrm>
            <a:off x="537350" y="1787238"/>
            <a:ext cx="4707300" cy="418500"/>
          </a:xfrm>
          <a:prstGeom prst="rect">
            <a:avLst/>
          </a:prstGeom>
          <a:solidFill>
            <a:srgbClr val="E3E9ED"/>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solidFill>
                  <a:srgbClr val="434343"/>
                </a:solidFill>
                <a:latin typeface="Proxima Nova"/>
                <a:ea typeface="Proxima Nova"/>
                <a:cs typeface="Proxima Nova"/>
                <a:sym typeface="Proxima Nova"/>
              </a:rPr>
              <a:t>How did these discussion make young people feel?</a:t>
            </a:r>
            <a:r>
              <a:rPr lang="en-GB" sz="1500">
                <a:latin typeface="Proxima Nova"/>
                <a:ea typeface="Proxima Nova"/>
                <a:cs typeface="Proxima Nova"/>
                <a:sym typeface="Proxima Nova"/>
              </a:rPr>
              <a:t> </a:t>
            </a:r>
            <a:endParaRPr sz="1300">
              <a:latin typeface="Proxima Nova"/>
              <a:ea typeface="Proxima Nova"/>
              <a:cs typeface="Proxima Nova"/>
              <a:sym typeface="Proxima Nova"/>
            </a:endParaRPr>
          </a:p>
        </p:txBody>
      </p:sp>
      <p:sp>
        <p:nvSpPr>
          <p:cNvPr id="186" name="Google Shape;186;p26"/>
          <p:cNvSpPr/>
          <p:nvPr/>
        </p:nvSpPr>
        <p:spPr>
          <a:xfrm>
            <a:off x="2139044" y="3589802"/>
            <a:ext cx="1503900" cy="5577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500">
                <a:latin typeface="Proxima Nova"/>
                <a:ea typeface="Proxima Nova"/>
                <a:cs typeface="Proxima Nova"/>
                <a:sym typeface="Proxima Nova"/>
              </a:rPr>
              <a:t>45</a:t>
            </a:r>
            <a:r>
              <a:rPr b="1" lang="en-GB" sz="1500">
                <a:latin typeface="Proxima Nova"/>
                <a:ea typeface="Proxima Nova"/>
                <a:cs typeface="Proxima Nova"/>
                <a:sym typeface="Proxima Nova"/>
              </a:rPr>
              <a:t>%</a:t>
            </a:r>
            <a:r>
              <a:rPr lang="en-GB" sz="1500">
                <a:latin typeface="Proxima Nova"/>
                <a:ea typeface="Proxima Nova"/>
                <a:cs typeface="Proxima Nova"/>
                <a:sym typeface="Proxima Nova"/>
              </a:rPr>
              <a:t> </a:t>
            </a:r>
            <a:endParaRPr sz="1500">
              <a:latin typeface="Proxima Nova"/>
              <a:ea typeface="Proxima Nova"/>
              <a:cs typeface="Proxima Nova"/>
              <a:sym typeface="Proxima Nova"/>
            </a:endParaRPr>
          </a:p>
          <a:p>
            <a:pPr indent="0" lvl="0" marL="0" rtl="0" algn="ctr">
              <a:spcBef>
                <a:spcPts val="0"/>
              </a:spcBef>
              <a:spcAft>
                <a:spcPts val="0"/>
              </a:spcAft>
              <a:buNone/>
            </a:pPr>
            <a:r>
              <a:rPr lang="en-GB" sz="1300">
                <a:latin typeface="Proxima Nova"/>
                <a:ea typeface="Proxima Nova"/>
                <a:cs typeface="Proxima Nova"/>
                <a:sym typeface="Proxima Nova"/>
              </a:rPr>
              <a:t>felt </a:t>
            </a:r>
            <a:r>
              <a:rPr b="1" lang="en-GB" sz="1300">
                <a:latin typeface="Proxima Nova"/>
                <a:ea typeface="Proxima Nova"/>
                <a:cs typeface="Proxima Nova"/>
                <a:sym typeface="Proxima Nova"/>
              </a:rPr>
              <a:t>neither </a:t>
            </a:r>
            <a:r>
              <a:rPr lang="en-GB" sz="1300">
                <a:latin typeface="Proxima Nova"/>
                <a:ea typeface="Proxima Nova"/>
                <a:cs typeface="Proxima Nova"/>
                <a:sym typeface="Proxima Nova"/>
              </a:rPr>
              <a:t>happy or unhappy</a:t>
            </a:r>
            <a:endParaRPr sz="1300">
              <a:latin typeface="Proxima Nova"/>
              <a:ea typeface="Proxima Nova"/>
              <a:cs typeface="Proxima Nova"/>
              <a:sym typeface="Proxima Nova"/>
            </a:endParaRPr>
          </a:p>
        </p:txBody>
      </p:sp>
      <p:sp>
        <p:nvSpPr>
          <p:cNvPr id="187" name="Google Shape;187;p26"/>
          <p:cNvSpPr/>
          <p:nvPr/>
        </p:nvSpPr>
        <p:spPr>
          <a:xfrm>
            <a:off x="3996032" y="3589802"/>
            <a:ext cx="1198800" cy="5577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500">
                <a:latin typeface="Proxima Nova"/>
                <a:ea typeface="Proxima Nova"/>
                <a:cs typeface="Proxima Nova"/>
                <a:sym typeface="Proxima Nova"/>
              </a:rPr>
              <a:t>16</a:t>
            </a:r>
            <a:r>
              <a:rPr b="1" lang="en-GB" sz="1500">
                <a:latin typeface="Proxima Nova"/>
                <a:ea typeface="Proxima Nova"/>
                <a:cs typeface="Proxima Nova"/>
                <a:sym typeface="Proxima Nova"/>
              </a:rPr>
              <a:t>%</a:t>
            </a:r>
            <a:r>
              <a:rPr lang="en-GB" sz="1500">
                <a:latin typeface="Proxima Nova"/>
                <a:ea typeface="Proxima Nova"/>
                <a:cs typeface="Proxima Nova"/>
                <a:sym typeface="Proxima Nova"/>
              </a:rPr>
              <a:t> </a:t>
            </a:r>
            <a:endParaRPr sz="1500">
              <a:latin typeface="Proxima Nova"/>
              <a:ea typeface="Proxima Nova"/>
              <a:cs typeface="Proxima Nova"/>
              <a:sym typeface="Proxima Nova"/>
            </a:endParaRPr>
          </a:p>
          <a:p>
            <a:pPr indent="0" lvl="0" marL="0" rtl="0" algn="ctr">
              <a:spcBef>
                <a:spcPts val="0"/>
              </a:spcBef>
              <a:spcAft>
                <a:spcPts val="0"/>
              </a:spcAft>
              <a:buNone/>
            </a:pPr>
            <a:r>
              <a:rPr lang="en-GB" sz="1300">
                <a:latin typeface="Proxima Nova"/>
                <a:ea typeface="Proxima Nova"/>
                <a:cs typeface="Proxima Nova"/>
                <a:sym typeface="Proxima Nova"/>
              </a:rPr>
              <a:t>felt </a:t>
            </a:r>
            <a:r>
              <a:rPr b="1" lang="en-GB" sz="1300">
                <a:latin typeface="Proxima Nova"/>
                <a:ea typeface="Proxima Nova"/>
                <a:cs typeface="Proxima Nova"/>
                <a:sym typeface="Proxima Nova"/>
              </a:rPr>
              <a:t>happy</a:t>
            </a:r>
            <a:endParaRPr b="1" sz="1300">
              <a:latin typeface="Proxima Nova"/>
              <a:ea typeface="Proxima Nova"/>
              <a:cs typeface="Proxima Nova"/>
              <a:sym typeface="Proxima Nova"/>
            </a:endParaRPr>
          </a:p>
        </p:txBody>
      </p:sp>
      <p:sp>
        <p:nvSpPr>
          <p:cNvPr id="188" name="Google Shape;188;p26"/>
          <p:cNvSpPr/>
          <p:nvPr/>
        </p:nvSpPr>
        <p:spPr>
          <a:xfrm>
            <a:off x="5748300" y="2474925"/>
            <a:ext cx="2932800" cy="984900"/>
          </a:xfrm>
          <a:prstGeom prst="wedgeRoundRectCallout">
            <a:avLst>
              <a:gd fmla="val -20833" name="adj1"/>
              <a:gd fmla="val 62500" name="adj2"/>
              <a:gd fmla="val 0" name="adj3"/>
            </a:avLst>
          </a:prstGeom>
          <a:solidFill>
            <a:srgbClr val="E8ECF4"/>
          </a:solidFill>
          <a:ln cap="flat" cmpd="sng" w="9525">
            <a:solidFill>
              <a:srgbClr val="E8ECF4"/>
            </a:solidFill>
            <a:prstDash val="solid"/>
            <a:round/>
            <a:headEnd len="sm" w="sm" type="none"/>
            <a:tailEnd len="sm" w="sm" type="none"/>
          </a:ln>
        </p:spPr>
        <p:txBody>
          <a:bodyPr anchorCtr="0" anchor="ctr" bIns="91425" lIns="91425" spcFirstLastPara="1" rIns="91425" wrap="square" tIns="91425">
            <a:noAutofit/>
          </a:bodyPr>
          <a:lstStyle/>
          <a:p>
            <a:pPr indent="0" lvl="0" marL="0" rtl="0" algn="r">
              <a:spcBef>
                <a:spcPts val="0"/>
              </a:spcBef>
              <a:spcAft>
                <a:spcPts val="0"/>
              </a:spcAft>
              <a:buNone/>
            </a:pPr>
            <a:r>
              <a:rPr lang="en-GB">
                <a:solidFill>
                  <a:schemeClr val="lt2"/>
                </a:solidFill>
              </a:rPr>
              <a:t>“Conversations about it </a:t>
            </a:r>
            <a:r>
              <a:rPr b="1" lang="en-GB">
                <a:solidFill>
                  <a:schemeClr val="lt2"/>
                </a:solidFill>
              </a:rPr>
              <a:t>can get quite tense</a:t>
            </a:r>
            <a:r>
              <a:rPr lang="en-GB">
                <a:solidFill>
                  <a:schemeClr val="lt2"/>
                </a:solidFill>
              </a:rPr>
              <a:t>, as </a:t>
            </a:r>
            <a:r>
              <a:rPr lang="en-GB">
                <a:solidFill>
                  <a:schemeClr val="lt2"/>
                </a:solidFill>
              </a:rPr>
              <a:t>it’s a bit depressing</a:t>
            </a:r>
            <a:r>
              <a:rPr lang="en-GB">
                <a:solidFill>
                  <a:schemeClr val="lt2"/>
                </a:solidFill>
              </a:rPr>
              <a:t>” </a:t>
            </a:r>
            <a:endParaRPr i="1">
              <a:solidFill>
                <a:schemeClr val="lt2"/>
              </a:solidFill>
            </a:endParaRPr>
          </a:p>
        </p:txBody>
      </p:sp>
      <p:pic>
        <p:nvPicPr>
          <p:cNvPr id="189" name="Google Shape;189;p26"/>
          <p:cNvPicPr preferRelativeResize="0"/>
          <p:nvPr/>
        </p:nvPicPr>
        <p:blipFill>
          <a:blip r:embed="rId6">
            <a:alphaModFix/>
          </a:blip>
          <a:stretch>
            <a:fillRect/>
          </a:stretch>
        </p:blipFill>
        <p:spPr>
          <a:xfrm>
            <a:off x="389075" y="4347750"/>
            <a:ext cx="1904394" cy="5361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27"/>
          <p:cNvSpPr txBox="1"/>
          <p:nvPr/>
        </p:nvSpPr>
        <p:spPr>
          <a:xfrm>
            <a:off x="537350" y="296025"/>
            <a:ext cx="7782300" cy="55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2200">
                <a:solidFill>
                  <a:schemeClr val="lt2"/>
                </a:solidFill>
                <a:latin typeface="Proxima Nova"/>
                <a:ea typeface="Proxima Nova"/>
                <a:cs typeface="Proxima Nova"/>
                <a:sym typeface="Proxima Nova"/>
              </a:rPr>
              <a:t>Awareness of available cost of living support is low </a:t>
            </a:r>
            <a:endParaRPr b="1" sz="2200">
              <a:solidFill>
                <a:schemeClr val="lt2"/>
              </a:solidFill>
              <a:latin typeface="Proxima Nova"/>
              <a:ea typeface="Proxima Nova"/>
              <a:cs typeface="Proxima Nova"/>
              <a:sym typeface="Proxima Nova"/>
            </a:endParaRPr>
          </a:p>
          <a:p>
            <a:pPr indent="0" lvl="0" marL="0" rtl="0" algn="l">
              <a:spcBef>
                <a:spcPts val="0"/>
              </a:spcBef>
              <a:spcAft>
                <a:spcPts val="0"/>
              </a:spcAft>
              <a:buNone/>
            </a:pPr>
            <a:r>
              <a:t/>
            </a:r>
            <a:endParaRPr b="1" sz="400">
              <a:solidFill>
                <a:srgbClr val="444746"/>
              </a:solidFill>
              <a:latin typeface="Proxima Nova"/>
              <a:ea typeface="Proxima Nova"/>
              <a:cs typeface="Proxima Nova"/>
              <a:sym typeface="Proxima Nova"/>
            </a:endParaRPr>
          </a:p>
          <a:p>
            <a:pPr indent="0" lvl="0" marL="0" rtl="0" algn="l">
              <a:spcBef>
                <a:spcPts val="0"/>
              </a:spcBef>
              <a:spcAft>
                <a:spcPts val="0"/>
              </a:spcAft>
              <a:buNone/>
            </a:pPr>
            <a:r>
              <a:rPr b="1" lang="en-GB" sz="1700">
                <a:solidFill>
                  <a:srgbClr val="444746"/>
                </a:solidFill>
                <a:latin typeface="Proxima Nova"/>
                <a:ea typeface="Proxima Nova"/>
                <a:cs typeface="Proxima Nova"/>
                <a:sym typeface="Proxima Nova"/>
              </a:rPr>
              <a:t>46</a:t>
            </a:r>
            <a:r>
              <a:rPr b="1" lang="en-GB" sz="1700">
                <a:solidFill>
                  <a:srgbClr val="444746"/>
                </a:solidFill>
                <a:latin typeface="Proxima Nova"/>
                <a:ea typeface="Proxima Nova"/>
                <a:cs typeface="Proxima Nova"/>
                <a:sym typeface="Proxima Nova"/>
              </a:rPr>
              <a:t>% </a:t>
            </a:r>
            <a:r>
              <a:rPr lang="en-GB" sz="1700">
                <a:solidFill>
                  <a:srgbClr val="444746"/>
                </a:solidFill>
                <a:latin typeface="Proxima Nova"/>
                <a:ea typeface="Proxima Nova"/>
                <a:cs typeface="Proxima Nova"/>
                <a:sym typeface="Proxima Nova"/>
              </a:rPr>
              <a:t>of young people surveyed either </a:t>
            </a:r>
            <a:r>
              <a:rPr b="1" lang="en-GB" sz="1700">
                <a:solidFill>
                  <a:srgbClr val="444746"/>
                </a:solidFill>
                <a:latin typeface="Proxima Nova"/>
                <a:ea typeface="Proxima Nova"/>
                <a:cs typeface="Proxima Nova"/>
                <a:sym typeface="Proxima Nova"/>
              </a:rPr>
              <a:t>were not aware</a:t>
            </a:r>
            <a:r>
              <a:rPr lang="en-GB" sz="1700">
                <a:solidFill>
                  <a:srgbClr val="444746"/>
                </a:solidFill>
                <a:latin typeface="Proxima Nova"/>
                <a:ea typeface="Proxima Nova"/>
                <a:cs typeface="Proxima Nova"/>
                <a:sym typeface="Proxima Nova"/>
              </a:rPr>
              <a:t> of any help, or </a:t>
            </a:r>
            <a:r>
              <a:rPr b="1" lang="en-GB" sz="1700">
                <a:solidFill>
                  <a:srgbClr val="444746"/>
                </a:solidFill>
                <a:latin typeface="Proxima Nova"/>
                <a:ea typeface="Proxima Nova"/>
                <a:cs typeface="Proxima Nova"/>
                <a:sym typeface="Proxima Nova"/>
              </a:rPr>
              <a:t>did</a:t>
            </a:r>
            <a:r>
              <a:rPr lang="en-GB" sz="1700">
                <a:solidFill>
                  <a:srgbClr val="444746"/>
                </a:solidFill>
                <a:latin typeface="Proxima Nova"/>
                <a:ea typeface="Proxima Nova"/>
                <a:cs typeface="Proxima Nova"/>
                <a:sym typeface="Proxima Nova"/>
              </a:rPr>
              <a:t> </a:t>
            </a:r>
            <a:r>
              <a:rPr b="1" lang="en-GB" sz="1700">
                <a:solidFill>
                  <a:srgbClr val="444746"/>
                </a:solidFill>
                <a:latin typeface="Proxima Nova"/>
                <a:ea typeface="Proxima Nova"/>
                <a:cs typeface="Proxima Nova"/>
                <a:sym typeface="Proxima Nova"/>
              </a:rPr>
              <a:t>not know how to access help.</a:t>
            </a:r>
            <a:r>
              <a:rPr lang="en-GB" sz="1700">
                <a:solidFill>
                  <a:srgbClr val="444746"/>
                </a:solidFill>
                <a:latin typeface="Proxima Nova"/>
                <a:ea typeface="Proxima Nova"/>
                <a:cs typeface="Proxima Nova"/>
                <a:sym typeface="Proxima Nova"/>
              </a:rPr>
              <a:t> </a:t>
            </a:r>
            <a:endParaRPr sz="1700">
              <a:solidFill>
                <a:srgbClr val="444746"/>
              </a:solidFill>
              <a:latin typeface="Proxima Nova"/>
              <a:ea typeface="Proxima Nova"/>
              <a:cs typeface="Proxima Nova"/>
              <a:sym typeface="Proxima Nova"/>
            </a:endParaRPr>
          </a:p>
        </p:txBody>
      </p:sp>
      <p:pic>
        <p:nvPicPr>
          <p:cNvPr id="195" name="Google Shape;195;p27"/>
          <p:cNvPicPr preferRelativeResize="0"/>
          <p:nvPr/>
        </p:nvPicPr>
        <p:blipFill>
          <a:blip r:embed="rId3">
            <a:alphaModFix/>
          </a:blip>
          <a:stretch>
            <a:fillRect/>
          </a:stretch>
        </p:blipFill>
        <p:spPr>
          <a:xfrm>
            <a:off x="7280723" y="1880325"/>
            <a:ext cx="1353803" cy="1884600"/>
          </a:xfrm>
          <a:prstGeom prst="rect">
            <a:avLst/>
          </a:prstGeom>
          <a:noFill/>
          <a:ln>
            <a:noFill/>
          </a:ln>
        </p:spPr>
      </p:pic>
      <p:sp>
        <p:nvSpPr>
          <p:cNvPr id="196" name="Google Shape;196;p27"/>
          <p:cNvSpPr/>
          <p:nvPr/>
        </p:nvSpPr>
        <p:spPr>
          <a:xfrm>
            <a:off x="5315325" y="1958175"/>
            <a:ext cx="1778700" cy="1728900"/>
          </a:xfrm>
          <a:prstGeom prst="roundRect">
            <a:avLst>
              <a:gd fmla="val 16667" name="adj"/>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solidFill>
                  <a:schemeClr val="lt1"/>
                </a:solidFill>
                <a:latin typeface="Proxima Nova"/>
                <a:ea typeface="Proxima Nova"/>
                <a:cs typeface="Proxima Nova"/>
                <a:sym typeface="Proxima Nova"/>
              </a:rPr>
              <a:t>Excluding people who said they did not need support, </a:t>
            </a:r>
            <a:endParaRPr sz="1200">
              <a:solidFill>
                <a:schemeClr val="lt1"/>
              </a:solidFill>
              <a:latin typeface="Proxima Nova"/>
              <a:ea typeface="Proxima Nova"/>
              <a:cs typeface="Proxima Nova"/>
              <a:sym typeface="Proxima Nova"/>
            </a:endParaRPr>
          </a:p>
          <a:p>
            <a:pPr indent="0" lvl="0" marL="0" rtl="0" algn="ctr">
              <a:spcBef>
                <a:spcPts val="0"/>
              </a:spcBef>
              <a:spcAft>
                <a:spcPts val="0"/>
              </a:spcAft>
              <a:buNone/>
            </a:pPr>
            <a:r>
              <a:rPr b="1" lang="en-GB" sz="1600">
                <a:solidFill>
                  <a:schemeClr val="lt1"/>
                </a:solidFill>
                <a:latin typeface="Proxima Nova"/>
                <a:ea typeface="Proxima Nova"/>
                <a:cs typeface="Proxima Nova"/>
                <a:sym typeface="Proxima Nova"/>
              </a:rPr>
              <a:t>only 6% </a:t>
            </a:r>
            <a:endParaRPr b="1" sz="1600">
              <a:solidFill>
                <a:schemeClr val="lt1"/>
              </a:solidFill>
              <a:latin typeface="Proxima Nova"/>
              <a:ea typeface="Proxima Nova"/>
              <a:cs typeface="Proxima Nova"/>
              <a:sym typeface="Proxima Nova"/>
            </a:endParaRPr>
          </a:p>
          <a:p>
            <a:pPr indent="0" lvl="0" marL="0" rtl="0" algn="ctr">
              <a:spcBef>
                <a:spcPts val="0"/>
              </a:spcBef>
              <a:spcAft>
                <a:spcPts val="0"/>
              </a:spcAft>
              <a:buNone/>
            </a:pPr>
            <a:r>
              <a:rPr lang="en-GB" sz="1200">
                <a:solidFill>
                  <a:schemeClr val="lt1"/>
                </a:solidFill>
                <a:latin typeface="Proxima Nova"/>
                <a:ea typeface="Proxima Nova"/>
                <a:cs typeface="Proxima Nova"/>
                <a:sym typeface="Proxima Nova"/>
              </a:rPr>
              <a:t>of young people have</a:t>
            </a:r>
            <a:r>
              <a:rPr b="1" lang="en-GB" sz="1200">
                <a:solidFill>
                  <a:schemeClr val="lt1"/>
                </a:solidFill>
                <a:latin typeface="Proxima Nova"/>
                <a:ea typeface="Proxima Nova"/>
                <a:cs typeface="Proxima Nova"/>
                <a:sym typeface="Proxima Nova"/>
              </a:rPr>
              <a:t> </a:t>
            </a:r>
            <a:r>
              <a:rPr lang="en-GB" sz="1200">
                <a:solidFill>
                  <a:schemeClr val="lt1"/>
                </a:solidFill>
                <a:latin typeface="Proxima Nova"/>
                <a:ea typeface="Proxima Nova"/>
                <a:cs typeface="Proxima Nova"/>
                <a:sym typeface="Proxima Nova"/>
              </a:rPr>
              <a:t>been</a:t>
            </a:r>
            <a:r>
              <a:rPr b="1" lang="en-GB" sz="1200">
                <a:solidFill>
                  <a:schemeClr val="lt1"/>
                </a:solidFill>
                <a:latin typeface="Proxima Nova"/>
                <a:ea typeface="Proxima Nova"/>
                <a:cs typeface="Proxima Nova"/>
                <a:sym typeface="Proxima Nova"/>
              </a:rPr>
              <a:t> able to access help.</a:t>
            </a:r>
            <a:endParaRPr>
              <a:latin typeface="Proxima Nova"/>
              <a:ea typeface="Proxima Nova"/>
              <a:cs typeface="Proxima Nova"/>
              <a:sym typeface="Proxima Nova"/>
            </a:endParaRPr>
          </a:p>
        </p:txBody>
      </p:sp>
      <p:pic>
        <p:nvPicPr>
          <p:cNvPr id="197" name="Google Shape;197;p27"/>
          <p:cNvPicPr preferRelativeResize="0"/>
          <p:nvPr/>
        </p:nvPicPr>
        <p:blipFill>
          <a:blip r:embed="rId4">
            <a:alphaModFix/>
          </a:blip>
          <a:stretch>
            <a:fillRect/>
          </a:stretch>
        </p:blipFill>
        <p:spPr>
          <a:xfrm>
            <a:off x="389075" y="4347750"/>
            <a:ext cx="1904394" cy="536100"/>
          </a:xfrm>
          <a:prstGeom prst="rect">
            <a:avLst/>
          </a:prstGeom>
          <a:noFill/>
          <a:ln>
            <a:noFill/>
          </a:ln>
        </p:spPr>
      </p:pic>
      <p:pic>
        <p:nvPicPr>
          <p:cNvPr id="198" name="Google Shape;198;p27" title="Chart"/>
          <p:cNvPicPr preferRelativeResize="0"/>
          <p:nvPr/>
        </p:nvPicPr>
        <p:blipFill>
          <a:blip r:embed="rId5">
            <a:alphaModFix/>
          </a:blip>
          <a:stretch>
            <a:fillRect/>
          </a:stretch>
        </p:blipFill>
        <p:spPr>
          <a:xfrm>
            <a:off x="652875" y="1479025"/>
            <a:ext cx="4144524" cy="256269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Sutton">
      <a:dk1>
        <a:srgbClr val="757474"/>
      </a:dk1>
      <a:lt1>
        <a:srgbClr val="FFFFFF"/>
      </a:lt1>
      <a:dk2>
        <a:srgbClr val="CF1643"/>
      </a:dk2>
      <a:lt2>
        <a:srgbClr val="008D71"/>
      </a:lt2>
      <a:accent1>
        <a:srgbClr val="EC6723"/>
      </a:accent1>
      <a:accent2>
        <a:srgbClr val="84328A"/>
      </a:accent2>
      <a:accent3>
        <a:srgbClr val="3466AF"/>
      </a:accent3>
      <a:accent4>
        <a:srgbClr val="00A3B6"/>
      </a:accent4>
      <a:accent5>
        <a:srgbClr val="40A360"/>
      </a:accent5>
      <a:accent6>
        <a:srgbClr val="F9B34A"/>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